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382" r:id="rId3"/>
    <p:sldId id="388" r:id="rId4"/>
    <p:sldId id="597" r:id="rId5"/>
    <p:sldId id="387" r:id="rId6"/>
    <p:sldId id="389" r:id="rId7"/>
    <p:sldId id="595" r:id="rId8"/>
    <p:sldId id="553" r:id="rId9"/>
    <p:sldId id="594" r:id="rId10"/>
    <p:sldId id="596" r:id="rId11"/>
    <p:sldId id="551" r:id="rId12"/>
    <p:sldId id="552" r:id="rId13"/>
    <p:sldId id="549" r:id="rId14"/>
    <p:sldId id="550" r:id="rId15"/>
    <p:sldId id="390" r:id="rId16"/>
    <p:sldId id="39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B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C48F9-0A01-49EE-B6A3-8C0240E7B47B}"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709C-7CF9-4FB1-908F-2AE1472F4145}" type="slidenum">
              <a:rPr lang="en-US" smtClean="0"/>
              <a:t>‹#›</a:t>
            </a:fld>
            <a:endParaRPr lang="en-US"/>
          </a:p>
        </p:txBody>
      </p:sp>
    </p:spTree>
    <p:extLst>
      <p:ext uri="{BB962C8B-B14F-4D97-AF65-F5344CB8AC3E}">
        <p14:creationId xmlns:p14="http://schemas.microsoft.com/office/powerpoint/2010/main" val="239693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16CAC-A048-DAC8-4F10-A7726BB8A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8A47B-5A5E-560B-1B1E-47207519D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C147E-E9D0-0C63-A486-2BCA2BEF9A69}"/>
              </a:ext>
            </a:extLst>
          </p:cNvPr>
          <p:cNvSpPr>
            <a:spLocks noGrp="1"/>
          </p:cNvSpPr>
          <p:nvPr>
            <p:ph type="body" idx="1"/>
          </p:nvPr>
        </p:nvSpPr>
        <p:spPr/>
        <p:txBody>
          <a:bodyPr/>
          <a:lstStyle/>
          <a:p>
            <a:pPr>
              <a:buFont typeface="Arial"/>
              <a:buNone/>
            </a:pPr>
            <a:r>
              <a:rPr lang="en-US" b="0" dirty="0"/>
              <a:t>To quantify the fibrillar degradation, we considered Picrosirius Red stained polarized light micrographs for both healthy and enzymatically degraded cartilage. We considered a cocktail of MMPs-13 and 9 and ADAMTS-5 to degrade , MMPS are responsible for fibrillar degradation. From image micrographs, first, background was removed, and then the images were converted from BGR to HSV color space. Then, we extracted the red color range in HSV, refined it and isolate the MZ of the control/healthy samples. After that we segmented the SL and DL. However, for degraded samples, we found it difficult to identify the MZ alone, due to which we separated SL+ML altogether based on orange/yellow region and using the mean length of the control samples, we further segmented the SL and ML, and subsequently the DL as well. </a:t>
            </a:r>
          </a:p>
          <a:p>
            <a:pPr>
              <a:buFont typeface="Arial"/>
              <a:buNone/>
            </a:pPr>
            <a:endParaRPr lang="en-US" b="0" dirty="0"/>
          </a:p>
          <a:p>
            <a:pPr>
              <a:buFont typeface="Arial"/>
              <a:buNone/>
            </a:pPr>
            <a:endParaRPr lang="en-US" b="0" dirty="0"/>
          </a:p>
          <a:p>
            <a:pPr>
              <a:buFont typeface="Arial"/>
              <a:buNone/>
            </a:pPr>
            <a:r>
              <a:rPr lang="en-US" b="1" dirty="0"/>
              <a:t>*****************************************</a:t>
            </a:r>
          </a:p>
          <a:p>
            <a:pPr>
              <a:buFont typeface="Arial"/>
              <a:buNone/>
            </a:pPr>
            <a:r>
              <a:rPr lang="en-US" b="1" dirty="0"/>
              <a:t>1. Pre-Processing and Zone Segmentation</a:t>
            </a:r>
            <a:endParaRPr lang="en-US" dirty="0"/>
          </a:p>
          <a:p>
            <a:pPr lvl="1">
              <a:buFont typeface="Arial"/>
              <a:buChar char="•"/>
            </a:pPr>
            <a:r>
              <a:rPr lang="en-US" b="1" dirty="0"/>
              <a:t>Background Removal</a:t>
            </a:r>
            <a:r>
              <a:rPr lang="en-US" dirty="0"/>
              <a:t>: Images were manually separated from the background (Tool: Pi7).</a:t>
            </a:r>
            <a:endParaRPr lang="en-US" dirty="0">
              <a:ea typeface="Calibri" panose="020F0502020204030204"/>
              <a:cs typeface="Calibri" panose="020F0502020204030204"/>
            </a:endParaRPr>
          </a:p>
          <a:p>
            <a:pPr lvl="1">
              <a:buFont typeface="Arial"/>
              <a:buChar char="•"/>
            </a:pPr>
            <a:r>
              <a:rPr lang="en-US" b="1" dirty="0"/>
              <a:t>Control Samples</a:t>
            </a:r>
            <a:r>
              <a:rPr lang="en-US" dirty="0"/>
              <a:t>:</a:t>
            </a:r>
            <a:endParaRPr lang="en-US" dirty="0">
              <a:ea typeface="Calibri" panose="020F0502020204030204"/>
              <a:cs typeface="Calibri" panose="020F0502020204030204"/>
            </a:endParaRPr>
          </a:p>
          <a:p>
            <a:pPr lvl="2">
              <a:buFont typeface="Arial"/>
              <a:buChar char="•"/>
            </a:pPr>
            <a:r>
              <a:rPr lang="en-US" dirty="0"/>
              <a:t>Converted image from </a:t>
            </a:r>
            <a:r>
              <a:rPr lang="en-US" b="1" dirty="0"/>
              <a:t>BGR → HSV</a:t>
            </a:r>
            <a:r>
              <a:rPr lang="en-US" dirty="0"/>
              <a:t> color space.</a:t>
            </a:r>
            <a:endParaRPr lang="en-US" dirty="0">
              <a:ea typeface="Calibri" panose="020F0502020204030204"/>
              <a:cs typeface="Calibri" panose="020F0502020204030204"/>
            </a:endParaRPr>
          </a:p>
          <a:p>
            <a:pPr lvl="2">
              <a:buFont typeface="Arial"/>
              <a:buChar char="•"/>
            </a:pPr>
            <a:r>
              <a:rPr lang="en-US" dirty="0"/>
              <a:t>Extracted </a:t>
            </a:r>
            <a:r>
              <a:rPr lang="en-US" b="1" dirty="0"/>
              <a:t>red color range</a:t>
            </a:r>
            <a:r>
              <a:rPr lang="en-US" dirty="0"/>
              <a:t> in HSV → refined it → isolated the </a:t>
            </a:r>
            <a:r>
              <a:rPr lang="en-US" b="1" dirty="0"/>
              <a:t>Mid Zone (MZ)</a:t>
            </a:r>
            <a:r>
              <a:rPr lang="en-US" dirty="0"/>
              <a:t>.</a:t>
            </a:r>
            <a:endParaRPr lang="en-US" dirty="0">
              <a:ea typeface="Calibri" panose="020F0502020204030204"/>
              <a:cs typeface="Calibri" panose="020F0502020204030204"/>
            </a:endParaRPr>
          </a:p>
          <a:p>
            <a:pPr lvl="2">
              <a:buFont typeface="Arial"/>
              <a:buChar char="•"/>
            </a:pPr>
            <a:r>
              <a:rPr lang="en-US" dirty="0"/>
              <a:t>Using the MZ as reference, we separated </a:t>
            </a:r>
            <a:r>
              <a:rPr lang="en-US" b="1" dirty="0"/>
              <a:t>Superficial Zone (SZ)</a:t>
            </a:r>
            <a:r>
              <a:rPr lang="en-US" dirty="0"/>
              <a:t> and </a:t>
            </a:r>
            <a:r>
              <a:rPr lang="en-US" b="1" dirty="0"/>
              <a:t>Deep Zone (DZ)</a:t>
            </a:r>
            <a:r>
              <a:rPr lang="en-US" dirty="0"/>
              <a:t>.</a:t>
            </a:r>
            <a:endParaRPr lang="en-US" dirty="0">
              <a:ea typeface="Calibri" panose="020F0502020204030204"/>
              <a:cs typeface="Calibri" panose="020F0502020204030204"/>
            </a:endParaRPr>
          </a:p>
          <a:p>
            <a:pPr lvl="2">
              <a:buFont typeface="Arial"/>
              <a:buChar char="•"/>
            </a:pPr>
            <a:r>
              <a:rPr lang="en-US" dirty="0"/>
              <a:t>Calculated the </a:t>
            </a:r>
            <a:r>
              <a:rPr lang="en-US" b="1" dirty="0"/>
              <a:t>mean thickness/length</a:t>
            </a:r>
            <a:r>
              <a:rPr lang="en-US" dirty="0"/>
              <a:t> of SZ, MZ, DZ (used later as reference).</a:t>
            </a:r>
            <a:endParaRPr lang="en-US" dirty="0">
              <a:ea typeface="Calibri" panose="020F0502020204030204"/>
              <a:cs typeface="Calibri" panose="020F0502020204030204"/>
            </a:endParaRPr>
          </a:p>
          <a:p>
            <a:pPr lvl="1">
              <a:buFont typeface="Arial"/>
              <a:buChar char="•"/>
            </a:pPr>
            <a:r>
              <a:rPr lang="en-US" b="1" dirty="0"/>
              <a:t>Degraded Samples</a:t>
            </a:r>
            <a:r>
              <a:rPr lang="en-US" dirty="0"/>
              <a:t>:</a:t>
            </a:r>
            <a:endParaRPr lang="en-US" dirty="0">
              <a:ea typeface="Calibri" panose="020F0502020204030204"/>
              <a:cs typeface="Calibri" panose="020F0502020204030204"/>
            </a:endParaRPr>
          </a:p>
          <a:p>
            <a:pPr lvl="2">
              <a:buFont typeface="Arial"/>
              <a:buChar char="•"/>
            </a:pPr>
            <a:r>
              <a:rPr lang="en-US" dirty="0"/>
              <a:t>Again converted BGR → HSV.</a:t>
            </a:r>
            <a:endParaRPr lang="en-US" dirty="0">
              <a:ea typeface="Calibri" panose="020F0502020204030204"/>
              <a:cs typeface="Calibri" panose="020F0502020204030204"/>
            </a:endParaRPr>
          </a:p>
          <a:p>
            <a:pPr lvl="2">
              <a:buFont typeface="Arial"/>
              <a:buChar char="•"/>
            </a:pPr>
            <a:r>
              <a:rPr lang="en-US" dirty="0"/>
              <a:t>Extracted </a:t>
            </a:r>
            <a:r>
              <a:rPr lang="en-US" b="1" dirty="0"/>
              <a:t>orange/yellow regions</a:t>
            </a:r>
            <a:r>
              <a:rPr lang="en-US" dirty="0"/>
              <a:t> → refined → gave </a:t>
            </a:r>
            <a:r>
              <a:rPr lang="en-US" b="1" dirty="0"/>
              <a:t>SZ + MZ together</a:t>
            </a:r>
            <a:r>
              <a:rPr lang="en-US" dirty="0"/>
              <a:t>.</a:t>
            </a:r>
            <a:endParaRPr lang="en-US" dirty="0">
              <a:ea typeface="Calibri" panose="020F0502020204030204"/>
              <a:cs typeface="Calibri" panose="020F0502020204030204"/>
            </a:endParaRPr>
          </a:p>
          <a:p>
            <a:pPr lvl="2">
              <a:buFont typeface="Arial"/>
              <a:buChar char="•"/>
            </a:pPr>
            <a:r>
              <a:rPr lang="en-US" dirty="0"/>
              <a:t>Divided SZ and MZ using the </a:t>
            </a:r>
            <a:r>
              <a:rPr lang="en-US" b="1" dirty="0"/>
              <a:t>mean lengths from control</a:t>
            </a:r>
            <a:r>
              <a:rPr lang="en-US" dirty="0"/>
              <a:t>.</a:t>
            </a:r>
            <a:endParaRPr lang="en-US" dirty="0">
              <a:ea typeface="Calibri" panose="020F0502020204030204"/>
              <a:cs typeface="Calibri" panose="020F0502020204030204"/>
            </a:endParaRPr>
          </a:p>
          <a:p>
            <a:pPr lvl="1">
              <a:buFont typeface="Arial"/>
              <a:buChar char="•"/>
            </a:pPr>
            <a:r>
              <a:rPr lang="en-US" b="1" dirty="0"/>
              <a:t>ROI Segmentation</a:t>
            </a:r>
            <a:r>
              <a:rPr lang="en-US" dirty="0"/>
              <a:t>: Both control and degraded samples were segmented zone-wise.</a:t>
            </a:r>
            <a:endParaRPr lang="en-US" dirty="0">
              <a:ea typeface="Calibri" panose="020F0502020204030204"/>
              <a:cs typeface="Calibri" panose="020F0502020204030204"/>
            </a:endParaRPr>
          </a:p>
          <a:p>
            <a:br>
              <a:rPr lang="en-US" dirty="0">
                <a:cs typeface="+mn-lt"/>
              </a:rPr>
            </a:br>
            <a:r>
              <a:rPr lang="en-US" b="1" dirty="0"/>
              <a:t>2. Quantitative Image Analysis</a:t>
            </a:r>
            <a:endParaRPr lang="en-US" dirty="0">
              <a:ea typeface="Calibri" panose="020F0502020204030204"/>
              <a:cs typeface="Calibri" panose="020F0502020204030204"/>
            </a:endParaRPr>
          </a:p>
          <a:p>
            <a:pPr lvl="1">
              <a:buFont typeface="Arial"/>
              <a:buChar char="•"/>
            </a:pPr>
            <a:r>
              <a:rPr lang="en-US" dirty="0"/>
              <a:t>Compared segmented zones using </a:t>
            </a:r>
            <a:r>
              <a:rPr lang="en-US" b="1" dirty="0"/>
              <a:t>ΔE2000 analysis</a:t>
            </a:r>
            <a:r>
              <a:rPr lang="en-US" dirty="0"/>
              <a:t>:</a:t>
            </a:r>
            <a:endParaRPr lang="en-US" dirty="0">
              <a:ea typeface="Calibri" panose="020F0502020204030204"/>
              <a:cs typeface="Calibri" panose="020F0502020204030204"/>
            </a:endParaRPr>
          </a:p>
          <a:p>
            <a:pPr lvl="2">
              <a:buFont typeface="Arial"/>
              <a:buChar char="•"/>
            </a:pPr>
            <a:r>
              <a:rPr lang="en-US" dirty="0"/>
              <a:t>Works in the </a:t>
            </a:r>
            <a:r>
              <a:rPr lang="en-US" b="1" dirty="0"/>
              <a:t>Lab color space</a:t>
            </a:r>
            <a:r>
              <a:rPr lang="en-US" dirty="0"/>
              <a:t> (L*: lightness, a*: red-green, b*: blue-yellow).</a:t>
            </a:r>
            <a:endParaRPr lang="en-US" dirty="0">
              <a:ea typeface="Calibri" panose="020F0502020204030204"/>
              <a:cs typeface="Calibri" panose="020F0502020204030204"/>
            </a:endParaRPr>
          </a:p>
          <a:p>
            <a:pPr lvl="2">
              <a:buFont typeface="Arial"/>
              <a:buChar char="•"/>
            </a:pPr>
            <a:r>
              <a:rPr lang="en-US" dirty="0"/>
              <a:t>Reflects how </a:t>
            </a:r>
            <a:r>
              <a:rPr lang="en-US" b="1" dirty="0"/>
              <a:t>human eye perceives color differences</a:t>
            </a:r>
            <a:r>
              <a:rPr lang="en-US" dirty="0"/>
              <a:t> more accurately than simple RGB difference.</a:t>
            </a:r>
            <a:endParaRPr lang="en-US" dirty="0">
              <a:ea typeface="Calibri" panose="020F0502020204030204"/>
              <a:cs typeface="Calibri" panose="020F0502020204030204"/>
            </a:endParaRPr>
          </a:p>
          <a:p>
            <a:pPr lvl="1">
              <a:buFont typeface="Arial"/>
              <a:buChar char="•"/>
            </a:pPr>
            <a:r>
              <a:rPr lang="en-US" dirty="0"/>
              <a:t>Results were compared with </a:t>
            </a:r>
            <a:r>
              <a:rPr lang="en-US" b="1" dirty="0"/>
              <a:t>FTIR.</a:t>
            </a:r>
            <a:endParaRPr lang="en-US" dirty="0">
              <a:ea typeface="Calibri" panose="020F0502020204030204"/>
              <a:cs typeface="Calibri" panose="020F0502020204030204"/>
            </a:endParaRPr>
          </a:p>
          <a:p>
            <a:br>
              <a:rPr lang="en-US" dirty="0">
                <a:cs typeface="+mn-lt"/>
              </a:rPr>
            </a:br>
            <a:r>
              <a:rPr lang="en-US" b="1" dirty="0"/>
              <a:t>3. Machine Learning Pipeline</a:t>
            </a:r>
            <a:endParaRPr lang="en-US" dirty="0">
              <a:ea typeface="Calibri" panose="020F0502020204030204"/>
              <a:cs typeface="Calibri" panose="020F0502020204030204"/>
            </a:endParaRPr>
          </a:p>
          <a:p>
            <a:pPr lvl="1">
              <a:buFont typeface="Arial"/>
              <a:buChar char="•"/>
            </a:pPr>
            <a:r>
              <a:rPr lang="en-US" b="1" dirty="0"/>
              <a:t>Input Data</a:t>
            </a:r>
            <a:r>
              <a:rPr lang="en-US" dirty="0"/>
              <a:t>: Whole Slide Images (WSIs) with labelled masks (SZ, MZ, DZ).</a:t>
            </a:r>
            <a:endParaRPr lang="en-US" dirty="0">
              <a:ea typeface="Calibri" panose="020F0502020204030204"/>
              <a:cs typeface="Calibri" panose="020F0502020204030204"/>
            </a:endParaRPr>
          </a:p>
          <a:p>
            <a:pPr lvl="1">
              <a:buFont typeface="Arial"/>
              <a:buChar char="•"/>
            </a:pPr>
            <a:r>
              <a:rPr lang="en-US" b="1" dirty="0"/>
              <a:t>Model</a:t>
            </a:r>
            <a:r>
              <a:rPr lang="en-US" dirty="0"/>
              <a:t>: We will use a </a:t>
            </a:r>
            <a:r>
              <a:rPr lang="en-US" b="1" dirty="0"/>
              <a:t>pre-trained CNN model (VGG-19)</a:t>
            </a:r>
            <a:r>
              <a:rPr lang="en-US" dirty="0"/>
              <a:t> that was originally trained on the </a:t>
            </a:r>
            <a:r>
              <a:rPr lang="en-US" b="1" dirty="0"/>
              <a:t>ImageNet dataset</a:t>
            </a:r>
            <a:r>
              <a:rPr lang="en-US" dirty="0"/>
              <a:t>. Through </a:t>
            </a:r>
            <a:r>
              <a:rPr lang="en-US" b="1" dirty="0"/>
              <a:t>transfer learning</a:t>
            </a:r>
            <a:r>
              <a:rPr lang="en-US" dirty="0"/>
              <a:t>, we will fine-tune this model on our cartilage dataset so that it learns zone-specific features. The adapted model will then be tested on unseen data, and its performance will be evaluated using metrics such as </a:t>
            </a:r>
            <a:r>
              <a:rPr lang="en-US" b="1" dirty="0" err="1"/>
              <a:t>IoU</a:t>
            </a:r>
            <a:r>
              <a:rPr lang="en-US" b="1" dirty="0"/>
              <a:t>, Dice Score, and Cohen’s Kappa</a:t>
            </a:r>
            <a:r>
              <a:rPr lang="en-US" dirty="0"/>
              <a:t>. Based on these results, the model will be further fine-tuned to optimize accuracy for our task</a:t>
            </a:r>
            <a:endParaRPr lang="en-US" dirty="0">
              <a:ea typeface="Calibri" panose="020F0502020204030204"/>
              <a:cs typeface="Calibri" panose="020F0502020204030204"/>
            </a:endParaRPr>
          </a:p>
          <a:p>
            <a:pPr lvl="1">
              <a:buFont typeface="Arial"/>
              <a:buChar char="•"/>
            </a:pPr>
            <a:r>
              <a:rPr lang="en-US" b="1" dirty="0"/>
              <a:t>Goal</a:t>
            </a:r>
            <a:r>
              <a:rPr lang="en-US" dirty="0"/>
              <a:t>: Automate </a:t>
            </a:r>
            <a:r>
              <a:rPr lang="en-US" b="1" dirty="0"/>
              <a:t>zone segmentation</a:t>
            </a:r>
            <a:r>
              <a:rPr lang="en-US" dirty="0"/>
              <a:t> so the model can process new unseen WSIs and directly output SZ, MZ, DZ.</a:t>
            </a:r>
            <a:endParaRPr lang="en-US" dirty="0">
              <a:ea typeface="Calibri" panose="020F0502020204030204"/>
              <a:cs typeface="Calibri" panose="020F0502020204030204"/>
            </a:endParaRPr>
          </a:p>
          <a:p>
            <a:br>
              <a:rPr lang="en-US" dirty="0">
                <a:cs typeface="+mn-lt"/>
              </a:rPr>
            </a:br>
            <a:r>
              <a:rPr lang="en-US" b="1" dirty="0"/>
              <a:t>4. Evaluation Metrics</a:t>
            </a:r>
            <a:endParaRPr lang="en-US" dirty="0">
              <a:ea typeface="Calibri" panose="020F0502020204030204"/>
              <a:cs typeface="Calibri" panose="020F0502020204030204"/>
            </a:endParaRPr>
          </a:p>
          <a:p>
            <a:pPr lvl="1">
              <a:buFont typeface="Arial"/>
              <a:buChar char="•"/>
            </a:pPr>
            <a:r>
              <a:rPr lang="en-US" b="1" dirty="0" err="1"/>
              <a:t>IoU</a:t>
            </a:r>
            <a:r>
              <a:rPr lang="en-US" b="1" dirty="0"/>
              <a:t> (Intersection over Union)</a:t>
            </a:r>
            <a:r>
              <a:rPr lang="en-US" dirty="0"/>
              <a:t>: Measures overlap between predicted and ground-truth segmentation (higher = better).</a:t>
            </a:r>
            <a:endParaRPr lang="en-US" dirty="0">
              <a:ea typeface="Calibri" panose="020F0502020204030204"/>
              <a:cs typeface="Calibri" panose="020F0502020204030204"/>
            </a:endParaRPr>
          </a:p>
          <a:p>
            <a:pPr lvl="1">
              <a:buFont typeface="Arial"/>
              <a:buChar char="•"/>
            </a:pPr>
            <a:r>
              <a:rPr lang="en-US" b="1" dirty="0"/>
              <a:t>Dice Score</a:t>
            </a:r>
            <a:r>
              <a:rPr lang="en-US" dirty="0"/>
              <a:t>: Emphasizes the balance between false positives and false negatives.</a:t>
            </a:r>
            <a:endParaRPr lang="en-US" dirty="0">
              <a:ea typeface="Calibri" panose="020F0502020204030204"/>
              <a:cs typeface="Calibri" panose="020F0502020204030204"/>
            </a:endParaRPr>
          </a:p>
          <a:p>
            <a:pPr lvl="1">
              <a:buFont typeface="Arial"/>
              <a:buChar char="•"/>
            </a:pPr>
            <a:r>
              <a:rPr lang="en-US" b="1" dirty="0"/>
              <a:t>Cohen’s Kappa</a:t>
            </a:r>
            <a:r>
              <a:rPr lang="en-US" dirty="0"/>
              <a:t>: Statistical measure of agreement between model prediction and ground truth, adjusted for chance.</a:t>
            </a:r>
            <a:endParaRPr lang="en-US" dirty="0">
              <a:ea typeface="Calibri" panose="020F0502020204030204"/>
              <a:cs typeface="Calibri" panose="020F0502020204030204"/>
            </a:endParaRPr>
          </a:p>
          <a:p>
            <a:pPr marL="228600" indent="-228600">
              <a:buAutoNum type="arabicPeriod"/>
            </a:pPr>
            <a:endParaRPr lang="en-US" dirty="0">
              <a:ea typeface="Calibri"/>
              <a:cs typeface="+mn-lt"/>
            </a:endParaRPr>
          </a:p>
        </p:txBody>
      </p:sp>
      <p:sp>
        <p:nvSpPr>
          <p:cNvPr id="4" name="Slide Number Placeholder 3">
            <a:extLst>
              <a:ext uri="{FF2B5EF4-FFF2-40B4-BE49-F238E27FC236}">
                <a16:creationId xmlns:a16="http://schemas.microsoft.com/office/drawing/2014/main" id="{58027463-C1FE-CE3C-36D2-1D3DBA8FF2E6}"/>
              </a:ext>
            </a:extLst>
          </p:cNvPr>
          <p:cNvSpPr>
            <a:spLocks noGrp="1"/>
          </p:cNvSpPr>
          <p:nvPr>
            <p:ph type="sldNum" sz="quarter" idx="5"/>
          </p:nvPr>
        </p:nvSpPr>
        <p:spPr/>
        <p:txBody>
          <a:bodyPr/>
          <a:lstStyle/>
          <a:p>
            <a:fld id="{A3BC9494-A30B-44BE-8F8D-792B43878BDB}" type="slidenum">
              <a:rPr lang="en-US" smtClean="0"/>
              <a:t>9</a:t>
            </a:fld>
            <a:endParaRPr lang="en-US"/>
          </a:p>
        </p:txBody>
      </p:sp>
    </p:spTree>
    <p:extLst>
      <p:ext uri="{BB962C8B-B14F-4D97-AF65-F5344CB8AC3E}">
        <p14:creationId xmlns:p14="http://schemas.microsoft.com/office/powerpoint/2010/main" val="146348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334B-A19E-E6D5-73DF-DD8E7BC08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C5FA9-EE76-47A0-39BA-0FB8D6A14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64834A-AA42-AB4A-A89B-12D4161BB81C}"/>
              </a:ext>
            </a:extLst>
          </p:cNvPr>
          <p:cNvSpPr>
            <a:spLocks noGrp="1"/>
          </p:cNvSpPr>
          <p:nvPr>
            <p:ph type="body" idx="1"/>
          </p:nvPr>
        </p:nvSpPr>
        <p:spPr/>
        <p:txBody>
          <a:bodyPr/>
          <a:lstStyle/>
          <a:p>
            <a:pPr>
              <a:buFont typeface="Arial"/>
              <a:buNone/>
            </a:pPr>
            <a:r>
              <a:rPr lang="en-US" b="0" dirty="0"/>
              <a:t>To quantify the fibrillar degradation, we considered Picrosirius Red stained polarized light micrographs for both healthy and enzymatically degraded cartilage. We considered a cocktail of MMPs-13 and 9 and ADAMTS-5 to degrade , MMPS are responsible for fibrillar degradation. From image micrographs, first, background was removed, and then the images were converted from BGR to HSV color space. Then, we extracted the red color range in HSV, refined it and isolate the MZ of the control/healthy samples. After that we segmented the SL and DL. However, for degraded samples, we found it difficult to identify the MZ alone, due to which we separated SL+ML altogether based on orange/yellow region and using the mean length of the control samples, we further segmented the SL and ML, and subsequently the DL as well. </a:t>
            </a:r>
          </a:p>
          <a:p>
            <a:pPr>
              <a:buFont typeface="Arial"/>
              <a:buNone/>
            </a:pPr>
            <a:endParaRPr lang="en-US" b="0" dirty="0"/>
          </a:p>
          <a:p>
            <a:pPr>
              <a:buFont typeface="Arial"/>
              <a:buNone/>
            </a:pPr>
            <a:endParaRPr lang="en-US" b="0" dirty="0"/>
          </a:p>
          <a:p>
            <a:pPr>
              <a:buFont typeface="Arial"/>
              <a:buNone/>
            </a:pPr>
            <a:r>
              <a:rPr lang="en-US" b="1" dirty="0"/>
              <a:t>*****************************************</a:t>
            </a:r>
          </a:p>
          <a:p>
            <a:pPr>
              <a:buFont typeface="Arial"/>
              <a:buNone/>
            </a:pPr>
            <a:r>
              <a:rPr lang="en-US" b="1" dirty="0"/>
              <a:t>1. Pre-Processing and Zone Segmentation</a:t>
            </a:r>
            <a:endParaRPr lang="en-US" dirty="0"/>
          </a:p>
          <a:p>
            <a:pPr lvl="1">
              <a:buFont typeface="Arial"/>
              <a:buChar char="•"/>
            </a:pPr>
            <a:r>
              <a:rPr lang="en-US" b="1" dirty="0"/>
              <a:t>Background Removal</a:t>
            </a:r>
            <a:r>
              <a:rPr lang="en-US" dirty="0"/>
              <a:t>: Images were manually separated from the background (Tool: Pi7).</a:t>
            </a:r>
            <a:endParaRPr lang="en-US" dirty="0">
              <a:ea typeface="Calibri" panose="020F0502020204030204"/>
              <a:cs typeface="Calibri" panose="020F0502020204030204"/>
            </a:endParaRPr>
          </a:p>
          <a:p>
            <a:pPr lvl="1">
              <a:buFont typeface="Arial"/>
              <a:buChar char="•"/>
            </a:pPr>
            <a:r>
              <a:rPr lang="en-US" b="1" dirty="0"/>
              <a:t>Control Samples</a:t>
            </a:r>
            <a:r>
              <a:rPr lang="en-US" dirty="0"/>
              <a:t>:</a:t>
            </a:r>
            <a:endParaRPr lang="en-US" dirty="0">
              <a:ea typeface="Calibri" panose="020F0502020204030204"/>
              <a:cs typeface="Calibri" panose="020F0502020204030204"/>
            </a:endParaRPr>
          </a:p>
          <a:p>
            <a:pPr lvl="2">
              <a:buFont typeface="Arial"/>
              <a:buChar char="•"/>
            </a:pPr>
            <a:r>
              <a:rPr lang="en-US" dirty="0"/>
              <a:t>Converted image from </a:t>
            </a:r>
            <a:r>
              <a:rPr lang="en-US" b="1" dirty="0"/>
              <a:t>BGR → HSV</a:t>
            </a:r>
            <a:r>
              <a:rPr lang="en-US" dirty="0"/>
              <a:t> color space.</a:t>
            </a:r>
            <a:endParaRPr lang="en-US" dirty="0">
              <a:ea typeface="Calibri" panose="020F0502020204030204"/>
              <a:cs typeface="Calibri" panose="020F0502020204030204"/>
            </a:endParaRPr>
          </a:p>
          <a:p>
            <a:pPr lvl="2">
              <a:buFont typeface="Arial"/>
              <a:buChar char="•"/>
            </a:pPr>
            <a:r>
              <a:rPr lang="en-US" dirty="0"/>
              <a:t>Extracted </a:t>
            </a:r>
            <a:r>
              <a:rPr lang="en-US" b="1" dirty="0"/>
              <a:t>red color range</a:t>
            </a:r>
            <a:r>
              <a:rPr lang="en-US" dirty="0"/>
              <a:t> in HSV → refined it → isolated the </a:t>
            </a:r>
            <a:r>
              <a:rPr lang="en-US" b="1" dirty="0"/>
              <a:t>Mid Zone (MZ)</a:t>
            </a:r>
            <a:r>
              <a:rPr lang="en-US" dirty="0"/>
              <a:t>.</a:t>
            </a:r>
            <a:endParaRPr lang="en-US" dirty="0">
              <a:ea typeface="Calibri" panose="020F0502020204030204"/>
              <a:cs typeface="Calibri" panose="020F0502020204030204"/>
            </a:endParaRPr>
          </a:p>
          <a:p>
            <a:pPr lvl="2">
              <a:buFont typeface="Arial"/>
              <a:buChar char="•"/>
            </a:pPr>
            <a:r>
              <a:rPr lang="en-US" dirty="0"/>
              <a:t>Using the MZ as reference, we separated </a:t>
            </a:r>
            <a:r>
              <a:rPr lang="en-US" b="1" dirty="0"/>
              <a:t>Superficial Zone (SZ)</a:t>
            </a:r>
            <a:r>
              <a:rPr lang="en-US" dirty="0"/>
              <a:t> and </a:t>
            </a:r>
            <a:r>
              <a:rPr lang="en-US" b="1" dirty="0"/>
              <a:t>Deep Zone (DZ)</a:t>
            </a:r>
            <a:r>
              <a:rPr lang="en-US" dirty="0"/>
              <a:t>.</a:t>
            </a:r>
            <a:endParaRPr lang="en-US" dirty="0">
              <a:ea typeface="Calibri" panose="020F0502020204030204"/>
              <a:cs typeface="Calibri" panose="020F0502020204030204"/>
            </a:endParaRPr>
          </a:p>
          <a:p>
            <a:pPr lvl="2">
              <a:buFont typeface="Arial"/>
              <a:buChar char="•"/>
            </a:pPr>
            <a:r>
              <a:rPr lang="en-US" dirty="0"/>
              <a:t>Calculated the </a:t>
            </a:r>
            <a:r>
              <a:rPr lang="en-US" b="1" dirty="0"/>
              <a:t>mean thickness/length</a:t>
            </a:r>
            <a:r>
              <a:rPr lang="en-US" dirty="0"/>
              <a:t> of SZ, MZ, DZ (used later as reference).</a:t>
            </a:r>
            <a:endParaRPr lang="en-US" dirty="0">
              <a:ea typeface="Calibri" panose="020F0502020204030204"/>
              <a:cs typeface="Calibri" panose="020F0502020204030204"/>
            </a:endParaRPr>
          </a:p>
          <a:p>
            <a:pPr lvl="1">
              <a:buFont typeface="Arial"/>
              <a:buChar char="•"/>
            </a:pPr>
            <a:r>
              <a:rPr lang="en-US" b="1" dirty="0"/>
              <a:t>Degraded Samples</a:t>
            </a:r>
            <a:r>
              <a:rPr lang="en-US" dirty="0"/>
              <a:t>:</a:t>
            </a:r>
            <a:endParaRPr lang="en-US" dirty="0">
              <a:ea typeface="Calibri" panose="020F0502020204030204"/>
              <a:cs typeface="Calibri" panose="020F0502020204030204"/>
            </a:endParaRPr>
          </a:p>
          <a:p>
            <a:pPr lvl="2">
              <a:buFont typeface="Arial"/>
              <a:buChar char="•"/>
            </a:pPr>
            <a:r>
              <a:rPr lang="en-US" dirty="0"/>
              <a:t>Again converted BGR → HSV.</a:t>
            </a:r>
            <a:endParaRPr lang="en-US" dirty="0">
              <a:ea typeface="Calibri" panose="020F0502020204030204"/>
              <a:cs typeface="Calibri" panose="020F0502020204030204"/>
            </a:endParaRPr>
          </a:p>
          <a:p>
            <a:pPr lvl="2">
              <a:buFont typeface="Arial"/>
              <a:buChar char="•"/>
            </a:pPr>
            <a:r>
              <a:rPr lang="en-US" dirty="0"/>
              <a:t>Extracted </a:t>
            </a:r>
            <a:r>
              <a:rPr lang="en-US" b="1" dirty="0"/>
              <a:t>orange/yellow regions</a:t>
            </a:r>
            <a:r>
              <a:rPr lang="en-US" dirty="0"/>
              <a:t> → refined → gave </a:t>
            </a:r>
            <a:r>
              <a:rPr lang="en-US" b="1" dirty="0"/>
              <a:t>SZ + MZ together</a:t>
            </a:r>
            <a:r>
              <a:rPr lang="en-US" dirty="0"/>
              <a:t>.</a:t>
            </a:r>
            <a:endParaRPr lang="en-US" dirty="0">
              <a:ea typeface="Calibri" panose="020F0502020204030204"/>
              <a:cs typeface="Calibri" panose="020F0502020204030204"/>
            </a:endParaRPr>
          </a:p>
          <a:p>
            <a:pPr lvl="2">
              <a:buFont typeface="Arial"/>
              <a:buChar char="•"/>
            </a:pPr>
            <a:r>
              <a:rPr lang="en-US" dirty="0"/>
              <a:t>Divided SZ and MZ using the </a:t>
            </a:r>
            <a:r>
              <a:rPr lang="en-US" b="1" dirty="0"/>
              <a:t>mean lengths from control</a:t>
            </a:r>
            <a:r>
              <a:rPr lang="en-US" dirty="0"/>
              <a:t>.</a:t>
            </a:r>
            <a:endParaRPr lang="en-US" dirty="0">
              <a:ea typeface="Calibri" panose="020F0502020204030204"/>
              <a:cs typeface="Calibri" panose="020F0502020204030204"/>
            </a:endParaRPr>
          </a:p>
          <a:p>
            <a:pPr lvl="1">
              <a:buFont typeface="Arial"/>
              <a:buChar char="•"/>
            </a:pPr>
            <a:r>
              <a:rPr lang="en-US" b="1" dirty="0"/>
              <a:t>ROI Segmentation</a:t>
            </a:r>
            <a:r>
              <a:rPr lang="en-US" dirty="0"/>
              <a:t>: Both control and degraded samples were segmented zone-wise.</a:t>
            </a:r>
            <a:endParaRPr lang="en-US" dirty="0">
              <a:ea typeface="Calibri" panose="020F0502020204030204"/>
              <a:cs typeface="Calibri" panose="020F0502020204030204"/>
            </a:endParaRPr>
          </a:p>
          <a:p>
            <a:br>
              <a:rPr lang="en-US" dirty="0">
                <a:cs typeface="+mn-lt"/>
              </a:rPr>
            </a:br>
            <a:r>
              <a:rPr lang="en-US" b="1" dirty="0"/>
              <a:t>2. Quantitative Image Analysis</a:t>
            </a:r>
            <a:endParaRPr lang="en-US" dirty="0">
              <a:ea typeface="Calibri" panose="020F0502020204030204"/>
              <a:cs typeface="Calibri" panose="020F0502020204030204"/>
            </a:endParaRPr>
          </a:p>
          <a:p>
            <a:pPr lvl="1">
              <a:buFont typeface="Arial"/>
              <a:buChar char="•"/>
            </a:pPr>
            <a:r>
              <a:rPr lang="en-US" dirty="0"/>
              <a:t>Compared segmented zones using </a:t>
            </a:r>
            <a:r>
              <a:rPr lang="en-US" b="1" dirty="0"/>
              <a:t>ΔE2000 analysis</a:t>
            </a:r>
            <a:r>
              <a:rPr lang="en-US" dirty="0"/>
              <a:t>:</a:t>
            </a:r>
            <a:endParaRPr lang="en-US" dirty="0">
              <a:ea typeface="Calibri" panose="020F0502020204030204"/>
              <a:cs typeface="Calibri" panose="020F0502020204030204"/>
            </a:endParaRPr>
          </a:p>
          <a:p>
            <a:pPr lvl="2">
              <a:buFont typeface="Arial"/>
              <a:buChar char="•"/>
            </a:pPr>
            <a:r>
              <a:rPr lang="en-US" dirty="0"/>
              <a:t>Works in the </a:t>
            </a:r>
            <a:r>
              <a:rPr lang="en-US" b="1" dirty="0"/>
              <a:t>Lab color space</a:t>
            </a:r>
            <a:r>
              <a:rPr lang="en-US" dirty="0"/>
              <a:t> (L*: lightness, a*: red-green, b*: blue-yellow).</a:t>
            </a:r>
            <a:endParaRPr lang="en-US" dirty="0">
              <a:ea typeface="Calibri" panose="020F0502020204030204"/>
              <a:cs typeface="Calibri" panose="020F0502020204030204"/>
            </a:endParaRPr>
          </a:p>
          <a:p>
            <a:pPr lvl="2">
              <a:buFont typeface="Arial"/>
              <a:buChar char="•"/>
            </a:pPr>
            <a:r>
              <a:rPr lang="en-US" dirty="0"/>
              <a:t>Reflects how </a:t>
            </a:r>
            <a:r>
              <a:rPr lang="en-US" b="1" dirty="0"/>
              <a:t>human eye perceives color differences</a:t>
            </a:r>
            <a:r>
              <a:rPr lang="en-US" dirty="0"/>
              <a:t> more accurately than simple RGB difference.</a:t>
            </a:r>
            <a:endParaRPr lang="en-US" dirty="0">
              <a:ea typeface="Calibri" panose="020F0502020204030204"/>
              <a:cs typeface="Calibri" panose="020F0502020204030204"/>
            </a:endParaRPr>
          </a:p>
          <a:p>
            <a:pPr lvl="1">
              <a:buFont typeface="Arial"/>
              <a:buChar char="•"/>
            </a:pPr>
            <a:r>
              <a:rPr lang="en-US" dirty="0"/>
              <a:t>Results were compared with </a:t>
            </a:r>
            <a:r>
              <a:rPr lang="en-US" b="1" dirty="0"/>
              <a:t>FTIR.</a:t>
            </a:r>
            <a:endParaRPr lang="en-US" dirty="0">
              <a:ea typeface="Calibri" panose="020F0502020204030204"/>
              <a:cs typeface="Calibri" panose="020F0502020204030204"/>
            </a:endParaRPr>
          </a:p>
          <a:p>
            <a:br>
              <a:rPr lang="en-US" dirty="0">
                <a:cs typeface="+mn-lt"/>
              </a:rPr>
            </a:br>
            <a:r>
              <a:rPr lang="en-US" b="1" dirty="0"/>
              <a:t>3. Machine Learning Pipeline</a:t>
            </a:r>
            <a:endParaRPr lang="en-US" dirty="0">
              <a:ea typeface="Calibri" panose="020F0502020204030204"/>
              <a:cs typeface="Calibri" panose="020F0502020204030204"/>
            </a:endParaRPr>
          </a:p>
          <a:p>
            <a:pPr lvl="1">
              <a:buFont typeface="Arial"/>
              <a:buChar char="•"/>
            </a:pPr>
            <a:r>
              <a:rPr lang="en-US" b="1" dirty="0"/>
              <a:t>Input Data</a:t>
            </a:r>
            <a:r>
              <a:rPr lang="en-US" dirty="0"/>
              <a:t>: Whole Slide Images (WSIs) with labelled masks (SZ, MZ, DZ).</a:t>
            </a:r>
            <a:endParaRPr lang="en-US" dirty="0">
              <a:ea typeface="Calibri" panose="020F0502020204030204"/>
              <a:cs typeface="Calibri" panose="020F0502020204030204"/>
            </a:endParaRPr>
          </a:p>
          <a:p>
            <a:pPr lvl="1">
              <a:buFont typeface="Arial"/>
              <a:buChar char="•"/>
            </a:pPr>
            <a:r>
              <a:rPr lang="en-US" b="1" dirty="0"/>
              <a:t>Model</a:t>
            </a:r>
            <a:r>
              <a:rPr lang="en-US" dirty="0"/>
              <a:t>: We will use a </a:t>
            </a:r>
            <a:r>
              <a:rPr lang="en-US" b="1" dirty="0"/>
              <a:t>pre-trained CNN model (VGG-19)</a:t>
            </a:r>
            <a:r>
              <a:rPr lang="en-US" dirty="0"/>
              <a:t> that was originally trained on the </a:t>
            </a:r>
            <a:r>
              <a:rPr lang="en-US" b="1" dirty="0"/>
              <a:t>ImageNet dataset</a:t>
            </a:r>
            <a:r>
              <a:rPr lang="en-US" dirty="0"/>
              <a:t>. Through </a:t>
            </a:r>
            <a:r>
              <a:rPr lang="en-US" b="1" dirty="0"/>
              <a:t>transfer learning</a:t>
            </a:r>
            <a:r>
              <a:rPr lang="en-US" dirty="0"/>
              <a:t>, we will fine-tune this model on our cartilage dataset so that it learns zone-specific features. The adapted model will then be tested on unseen data, and its performance will be evaluated using metrics such as </a:t>
            </a:r>
            <a:r>
              <a:rPr lang="en-US" b="1" dirty="0" err="1"/>
              <a:t>IoU</a:t>
            </a:r>
            <a:r>
              <a:rPr lang="en-US" b="1" dirty="0"/>
              <a:t>, Dice Score, and Cohen’s Kappa</a:t>
            </a:r>
            <a:r>
              <a:rPr lang="en-US" dirty="0"/>
              <a:t>. Based on these results, the model will be further fine-tuned to optimize accuracy for our task</a:t>
            </a:r>
            <a:endParaRPr lang="en-US" dirty="0">
              <a:ea typeface="Calibri" panose="020F0502020204030204"/>
              <a:cs typeface="Calibri" panose="020F0502020204030204"/>
            </a:endParaRPr>
          </a:p>
          <a:p>
            <a:pPr lvl="1">
              <a:buFont typeface="Arial"/>
              <a:buChar char="•"/>
            </a:pPr>
            <a:r>
              <a:rPr lang="en-US" b="1" dirty="0"/>
              <a:t>Goal</a:t>
            </a:r>
            <a:r>
              <a:rPr lang="en-US" dirty="0"/>
              <a:t>: Automate </a:t>
            </a:r>
            <a:r>
              <a:rPr lang="en-US" b="1" dirty="0"/>
              <a:t>zone segmentation</a:t>
            </a:r>
            <a:r>
              <a:rPr lang="en-US" dirty="0"/>
              <a:t> so the model can process new unseen WSIs and directly output SZ, MZ, DZ.</a:t>
            </a:r>
            <a:endParaRPr lang="en-US" dirty="0">
              <a:ea typeface="Calibri" panose="020F0502020204030204"/>
              <a:cs typeface="Calibri" panose="020F0502020204030204"/>
            </a:endParaRPr>
          </a:p>
          <a:p>
            <a:br>
              <a:rPr lang="en-US" dirty="0">
                <a:cs typeface="+mn-lt"/>
              </a:rPr>
            </a:br>
            <a:r>
              <a:rPr lang="en-US" b="1" dirty="0"/>
              <a:t>4. Evaluation Metrics</a:t>
            </a:r>
            <a:endParaRPr lang="en-US" dirty="0">
              <a:ea typeface="Calibri" panose="020F0502020204030204"/>
              <a:cs typeface="Calibri" panose="020F0502020204030204"/>
            </a:endParaRPr>
          </a:p>
          <a:p>
            <a:pPr lvl="1">
              <a:buFont typeface="Arial"/>
              <a:buChar char="•"/>
            </a:pPr>
            <a:r>
              <a:rPr lang="en-US" b="1" dirty="0" err="1"/>
              <a:t>IoU</a:t>
            </a:r>
            <a:r>
              <a:rPr lang="en-US" b="1" dirty="0"/>
              <a:t> (Intersection over Union)</a:t>
            </a:r>
            <a:r>
              <a:rPr lang="en-US" dirty="0"/>
              <a:t>: Measures overlap between predicted and ground-truth segmentation (higher = better).</a:t>
            </a:r>
            <a:endParaRPr lang="en-US" dirty="0">
              <a:ea typeface="Calibri" panose="020F0502020204030204"/>
              <a:cs typeface="Calibri" panose="020F0502020204030204"/>
            </a:endParaRPr>
          </a:p>
          <a:p>
            <a:pPr lvl="1">
              <a:buFont typeface="Arial"/>
              <a:buChar char="•"/>
            </a:pPr>
            <a:r>
              <a:rPr lang="en-US" b="1" dirty="0"/>
              <a:t>Dice Score</a:t>
            </a:r>
            <a:r>
              <a:rPr lang="en-US" dirty="0"/>
              <a:t>: Emphasizes the balance between false positives and false negatives.</a:t>
            </a:r>
            <a:endParaRPr lang="en-US" dirty="0">
              <a:ea typeface="Calibri" panose="020F0502020204030204"/>
              <a:cs typeface="Calibri" panose="020F0502020204030204"/>
            </a:endParaRPr>
          </a:p>
          <a:p>
            <a:pPr lvl="1">
              <a:buFont typeface="Arial"/>
              <a:buChar char="•"/>
            </a:pPr>
            <a:r>
              <a:rPr lang="en-US" b="1" dirty="0"/>
              <a:t>Cohen’s Kappa</a:t>
            </a:r>
            <a:r>
              <a:rPr lang="en-US" dirty="0"/>
              <a:t>: Statistical measure of agreement between model prediction and ground truth, adjusted for chance.</a:t>
            </a:r>
            <a:endParaRPr lang="en-US" dirty="0">
              <a:ea typeface="Calibri" panose="020F0502020204030204"/>
              <a:cs typeface="Calibri" panose="020F0502020204030204"/>
            </a:endParaRPr>
          </a:p>
          <a:p>
            <a:pPr marL="228600" indent="-228600">
              <a:buAutoNum type="arabicPeriod"/>
            </a:pPr>
            <a:endParaRPr lang="en-US" dirty="0">
              <a:ea typeface="Calibri"/>
              <a:cs typeface="+mn-lt"/>
            </a:endParaRPr>
          </a:p>
        </p:txBody>
      </p:sp>
      <p:sp>
        <p:nvSpPr>
          <p:cNvPr id="4" name="Slide Number Placeholder 3">
            <a:extLst>
              <a:ext uri="{FF2B5EF4-FFF2-40B4-BE49-F238E27FC236}">
                <a16:creationId xmlns:a16="http://schemas.microsoft.com/office/drawing/2014/main" id="{6FC75028-D9C6-B3B1-9A79-B3DE3A47DBFB}"/>
              </a:ext>
            </a:extLst>
          </p:cNvPr>
          <p:cNvSpPr>
            <a:spLocks noGrp="1"/>
          </p:cNvSpPr>
          <p:nvPr>
            <p:ph type="sldNum" sz="quarter" idx="5"/>
          </p:nvPr>
        </p:nvSpPr>
        <p:spPr/>
        <p:txBody>
          <a:bodyPr/>
          <a:lstStyle/>
          <a:p>
            <a:fld id="{A3BC9494-A30B-44BE-8F8D-792B43878BDB}" type="slidenum">
              <a:rPr lang="en-US" smtClean="0"/>
              <a:t>10</a:t>
            </a:fld>
            <a:endParaRPr lang="en-US"/>
          </a:p>
        </p:txBody>
      </p:sp>
    </p:spTree>
    <p:extLst>
      <p:ext uri="{BB962C8B-B14F-4D97-AF65-F5344CB8AC3E}">
        <p14:creationId xmlns:p14="http://schemas.microsoft.com/office/powerpoint/2010/main" val="42563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508B-D6BC-707C-31B9-FB5CE4915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1F370-82CE-3824-8444-68FA4CAED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0AF7D-5A36-CE30-F06A-E4BEB323AC05}"/>
              </a:ext>
            </a:extLst>
          </p:cNvPr>
          <p:cNvSpPr>
            <a:spLocks noGrp="1"/>
          </p:cNvSpPr>
          <p:nvPr>
            <p:ph type="body" idx="1"/>
          </p:nvPr>
        </p:nvSpPr>
        <p:spPr/>
        <p:txBody>
          <a:bodyPr/>
          <a:lstStyle/>
          <a:p>
            <a:pPr marL="228600" lvl="1" indent="-171450">
              <a:lnSpc>
                <a:spcPct val="110000"/>
              </a:lnSpc>
              <a:buFont typeface="Wingdings" panose="05000000000000000000" pitchFamily="2" charset="2"/>
              <a:buChar char="§"/>
            </a:pPr>
            <a:r>
              <a:rPr lang="en-US">
                <a:latin typeface="Georgia" panose="02040502050405020303" pitchFamily="18" charset="0"/>
                <a:cs typeface="Arial"/>
              </a:rPr>
              <a:t>Experimentally determined cell distributions</a:t>
            </a:r>
          </a:p>
        </p:txBody>
      </p:sp>
      <p:sp>
        <p:nvSpPr>
          <p:cNvPr id="4" name="Slide Number Placeholder 3">
            <a:extLst>
              <a:ext uri="{FF2B5EF4-FFF2-40B4-BE49-F238E27FC236}">
                <a16:creationId xmlns:a16="http://schemas.microsoft.com/office/drawing/2014/main" id="{09D70111-DA6B-2EB8-ED45-D551E73C252C}"/>
              </a:ext>
            </a:extLst>
          </p:cNvPr>
          <p:cNvSpPr>
            <a:spLocks noGrp="1"/>
          </p:cNvSpPr>
          <p:nvPr>
            <p:ph type="sldNum" sz="quarter" idx="5"/>
          </p:nvPr>
        </p:nvSpPr>
        <p:spPr/>
        <p:txBody>
          <a:bodyPr/>
          <a:lstStyle/>
          <a:p>
            <a:fld id="{A3BC9494-A30B-44BE-8F8D-792B43878BDB}" type="slidenum">
              <a:rPr lang="en-US" smtClean="0"/>
              <a:t>13</a:t>
            </a:fld>
            <a:endParaRPr lang="en-US"/>
          </a:p>
        </p:txBody>
      </p:sp>
    </p:spTree>
    <p:extLst>
      <p:ext uri="{BB962C8B-B14F-4D97-AF65-F5344CB8AC3E}">
        <p14:creationId xmlns:p14="http://schemas.microsoft.com/office/powerpoint/2010/main" val="157761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C44F-071D-1F37-9FD8-12A787278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C78C0-E22E-FBB7-6D7F-895F28679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DD41D-6B17-1E86-A891-97D06BC2CC2C}"/>
              </a:ext>
            </a:extLst>
          </p:cNvPr>
          <p:cNvSpPr>
            <a:spLocks noGrp="1"/>
          </p:cNvSpPr>
          <p:nvPr>
            <p:ph type="body" idx="1"/>
          </p:nvPr>
        </p:nvSpPr>
        <p:spPr/>
        <p:txBody>
          <a:bodyPr/>
          <a:lstStyle/>
          <a:p>
            <a:pPr marL="228600" lvl="1" indent="-171450">
              <a:lnSpc>
                <a:spcPct val="110000"/>
              </a:lnSpc>
              <a:buFont typeface="Wingdings" panose="05000000000000000000" pitchFamily="2" charset="2"/>
              <a:buChar char="§"/>
            </a:pPr>
            <a:r>
              <a:rPr lang="en-US">
                <a:latin typeface="Georgia" panose="02040502050405020303" pitchFamily="18" charset="0"/>
                <a:cs typeface="Arial"/>
              </a:rPr>
              <a:t>Experimentally determined cell distributions</a:t>
            </a:r>
          </a:p>
        </p:txBody>
      </p:sp>
      <p:sp>
        <p:nvSpPr>
          <p:cNvPr id="4" name="Slide Number Placeholder 3">
            <a:extLst>
              <a:ext uri="{FF2B5EF4-FFF2-40B4-BE49-F238E27FC236}">
                <a16:creationId xmlns:a16="http://schemas.microsoft.com/office/drawing/2014/main" id="{FF8D42BC-4125-CA85-A694-B124296DA337}"/>
              </a:ext>
            </a:extLst>
          </p:cNvPr>
          <p:cNvSpPr>
            <a:spLocks noGrp="1"/>
          </p:cNvSpPr>
          <p:nvPr>
            <p:ph type="sldNum" sz="quarter" idx="5"/>
          </p:nvPr>
        </p:nvSpPr>
        <p:spPr/>
        <p:txBody>
          <a:bodyPr/>
          <a:lstStyle/>
          <a:p>
            <a:fld id="{A3BC9494-A30B-44BE-8F8D-792B43878BDB}" type="slidenum">
              <a:rPr lang="en-US" smtClean="0"/>
              <a:t>14</a:t>
            </a:fld>
            <a:endParaRPr lang="en-US"/>
          </a:p>
        </p:txBody>
      </p:sp>
    </p:spTree>
    <p:extLst>
      <p:ext uri="{BB962C8B-B14F-4D97-AF65-F5344CB8AC3E}">
        <p14:creationId xmlns:p14="http://schemas.microsoft.com/office/powerpoint/2010/main" val="427849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F2E4-0AC9-D2FF-65C5-96B57D20B0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C315C-A84C-A775-DB81-F319F7CDD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166E8A-490B-F75F-3E07-CFC74A739E52}"/>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F3242D8B-754B-AB8E-8652-26C8F5B61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02522-90F2-AC4B-DA29-43AEA205D99A}"/>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2526393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7753-1524-6B0A-E999-D919B6625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81E50-C420-7176-E997-1085A0200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E92BF-41C8-DB80-2CF2-7D547937A6BF}"/>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20078E7C-96DE-B3A0-690B-B5EB3AC95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F42FD-E187-41AF-7370-0CAFEF33BC8B}"/>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194296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C32DE9-179C-05FC-8260-46600CC904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B7C3A5-04CB-4745-56B7-BBB66A299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759F5-4E2D-9B7D-6364-6A6878B88B94}"/>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2C0688B9-F6C9-E304-8E86-ECDF4D8B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D2891-66F0-4923-FC14-981FCF014EA7}"/>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246738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22B6-AFD2-C950-F2B0-4438D37D9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50A-BC18-7464-A400-A4D1611840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01A62-D3C6-29EB-7810-7685C7028FC8}"/>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1A966F0A-E60E-49C6-02B1-2AB8AD136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FBD5C-4B3B-B970-9CE2-79C0871BABB1}"/>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310735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D91C-621D-25C4-87A8-81475E86C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65ABF6-1CCA-3FF6-9B12-B9A2A32423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D7D5F-79A0-6FEC-270C-ACADEB4381A0}"/>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32998CEB-D811-9CC5-FFCE-6B0295B0E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20090-ECE6-3769-42D5-A58298C9765C}"/>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198846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9BE7-B445-65C9-1F8B-FCDB78D4BE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7E316-2AEE-7FDA-9D76-17AF1BA25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6A89B-AC4C-FC26-2F9F-BE6B9CD0E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02CC4-3C89-17DB-E77D-A22480A9B30C}"/>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6" name="Footer Placeholder 5">
            <a:extLst>
              <a:ext uri="{FF2B5EF4-FFF2-40B4-BE49-F238E27FC236}">
                <a16:creationId xmlns:a16="http://schemas.microsoft.com/office/drawing/2014/main" id="{B0C918AE-221D-D80A-F5EF-25C7DBC20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A0857-58FE-7932-0EF6-C33695708471}"/>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273705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59D-B085-869C-05E4-130BB5A5C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AFF51-B991-7C64-ADFD-9EF217415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9135C4-913E-EB45-F383-514015DECB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2157B-6FA5-BBED-1C44-A94AF1FC80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734A2E-BB13-0C9F-E372-6FAC603E4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E9EA9-8D67-EC84-615F-D51F6ED7C7AF}"/>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8" name="Footer Placeholder 7">
            <a:extLst>
              <a:ext uri="{FF2B5EF4-FFF2-40B4-BE49-F238E27FC236}">
                <a16:creationId xmlns:a16="http://schemas.microsoft.com/office/drawing/2014/main" id="{B4AE7C3A-176E-CD0F-D631-9A153E1B0B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AA472-9108-0467-3562-7D34DA7A3189}"/>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2748823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EC17-965A-D2F8-695E-37180C66F1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EB8FB-8C1E-71CD-9907-36DCD54CEB3B}"/>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4" name="Footer Placeholder 3">
            <a:extLst>
              <a:ext uri="{FF2B5EF4-FFF2-40B4-BE49-F238E27FC236}">
                <a16:creationId xmlns:a16="http://schemas.microsoft.com/office/drawing/2014/main" id="{721CF847-88C8-7399-D72C-0AE1681112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1D2DB-5933-5FE6-4FA4-C7607D672689}"/>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154640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F45B7-5AF9-3048-5000-24AFE677FF2D}"/>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3" name="Footer Placeholder 2">
            <a:extLst>
              <a:ext uri="{FF2B5EF4-FFF2-40B4-BE49-F238E27FC236}">
                <a16:creationId xmlns:a16="http://schemas.microsoft.com/office/drawing/2014/main" id="{161995E7-8254-071A-8D99-77F475E80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65D0A4-79F6-2FF9-32DC-B03EFEE505AF}"/>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2173330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9B69-AF9D-F3FE-6137-27E604D83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E4AE28-A9AD-CC7A-F51B-67DEA78D6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1D7006-C124-C1A7-48D1-3B83809DE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0C9BE-DC4A-EC6D-1B48-AD726F45559B}"/>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6" name="Footer Placeholder 5">
            <a:extLst>
              <a:ext uri="{FF2B5EF4-FFF2-40B4-BE49-F238E27FC236}">
                <a16:creationId xmlns:a16="http://schemas.microsoft.com/office/drawing/2014/main" id="{7116490B-ADBA-730F-076F-2ADE47A651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F75828-222A-94E5-99CF-E47CA888850E}"/>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4107789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2C78-65FD-132F-097B-6E00FEC21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E04406-2342-A017-6A5C-FF9894D2F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4F8A90-9F5F-D874-F423-3E6A16495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FFB64-8FA7-AF45-08B1-23A718C3015B}"/>
              </a:ext>
            </a:extLst>
          </p:cNvPr>
          <p:cNvSpPr>
            <a:spLocks noGrp="1"/>
          </p:cNvSpPr>
          <p:nvPr>
            <p:ph type="dt" sz="half" idx="10"/>
          </p:nvPr>
        </p:nvSpPr>
        <p:spPr/>
        <p:txBody>
          <a:bodyPr/>
          <a:lstStyle/>
          <a:p>
            <a:fld id="{8DA1A97D-A8DD-404F-AD81-BE4209576A81}" type="datetimeFigureOut">
              <a:rPr lang="en-US" smtClean="0"/>
              <a:t>11/7/2025</a:t>
            </a:fld>
            <a:endParaRPr lang="en-US"/>
          </a:p>
        </p:txBody>
      </p:sp>
      <p:sp>
        <p:nvSpPr>
          <p:cNvPr id="6" name="Footer Placeholder 5">
            <a:extLst>
              <a:ext uri="{FF2B5EF4-FFF2-40B4-BE49-F238E27FC236}">
                <a16:creationId xmlns:a16="http://schemas.microsoft.com/office/drawing/2014/main" id="{3166AF13-0650-7771-AE7F-A740B4966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0C430-86F2-003C-02DF-C5CB58208B2A}"/>
              </a:ext>
            </a:extLst>
          </p:cNvPr>
          <p:cNvSpPr>
            <a:spLocks noGrp="1"/>
          </p:cNvSpPr>
          <p:nvPr>
            <p:ph type="sldNum" sz="quarter" idx="12"/>
          </p:nvPr>
        </p:nvSpPr>
        <p:spPr/>
        <p:txBody>
          <a:bodyPr/>
          <a:lstStyle/>
          <a:p>
            <a:fld id="{07792E84-66EC-4660-8E45-AE807E7AC79F}" type="slidenum">
              <a:rPr lang="en-US" smtClean="0"/>
              <a:t>‹#›</a:t>
            </a:fld>
            <a:endParaRPr lang="en-US"/>
          </a:p>
        </p:txBody>
      </p:sp>
    </p:spTree>
    <p:extLst>
      <p:ext uri="{BB962C8B-B14F-4D97-AF65-F5344CB8AC3E}">
        <p14:creationId xmlns:p14="http://schemas.microsoft.com/office/powerpoint/2010/main" val="401683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1C5FCD-957F-A420-5FA3-B82423439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FF48-11A9-0C99-B4D1-441E5FA8D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417DF-3016-9ADA-B46E-DD42BB500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A1A97D-A8DD-404F-AD81-BE4209576A81}" type="datetimeFigureOut">
              <a:rPr lang="en-US" smtClean="0"/>
              <a:t>11/7/2025</a:t>
            </a:fld>
            <a:endParaRPr lang="en-US"/>
          </a:p>
        </p:txBody>
      </p:sp>
      <p:sp>
        <p:nvSpPr>
          <p:cNvPr id="5" name="Footer Placeholder 4">
            <a:extLst>
              <a:ext uri="{FF2B5EF4-FFF2-40B4-BE49-F238E27FC236}">
                <a16:creationId xmlns:a16="http://schemas.microsoft.com/office/drawing/2014/main" id="{A8934CE2-55F2-5D0A-6529-BBFB87F6D7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1FB4F7-1904-0617-B359-4BD03AAB32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792E84-66EC-4660-8E45-AE807E7AC79F}" type="slidenum">
              <a:rPr lang="en-US" smtClean="0"/>
              <a:t>‹#›</a:t>
            </a:fld>
            <a:endParaRPr lang="en-US"/>
          </a:p>
        </p:txBody>
      </p:sp>
    </p:spTree>
    <p:extLst>
      <p:ext uri="{BB962C8B-B14F-4D97-AF65-F5344CB8AC3E}">
        <p14:creationId xmlns:p14="http://schemas.microsoft.com/office/powerpoint/2010/main" val="1372573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png"/><Relationship Id="rId7"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2.png"/><Relationship Id="rId7"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49D5-B8F2-2D7B-9848-A2A13D8C35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2B0672F-2EEA-99A6-65E1-B8828EC853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388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40A97-EFC0-E1C4-5391-FFF43E60FE7B}"/>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392FDF51-DA5A-A71A-C95C-32EFCC0FA3D0}"/>
              </a:ext>
            </a:extLst>
          </p:cNvPr>
          <p:cNvGrpSpPr/>
          <p:nvPr/>
        </p:nvGrpSpPr>
        <p:grpSpPr>
          <a:xfrm>
            <a:off x="-1" y="-13403"/>
            <a:ext cx="12211051" cy="732223"/>
            <a:chOff x="-1" y="-13403"/>
            <a:chExt cx="12211051" cy="732223"/>
          </a:xfrm>
        </p:grpSpPr>
        <p:sp>
          <p:nvSpPr>
            <p:cNvPr id="8" name="Rectangle 7">
              <a:extLst>
                <a:ext uri="{FF2B5EF4-FFF2-40B4-BE49-F238E27FC236}">
                  <a16:creationId xmlns:a16="http://schemas.microsoft.com/office/drawing/2014/main" id="{D8065040-DECB-E87D-6E9C-E018EB2E522A}"/>
                </a:ext>
              </a:extLst>
            </p:cNvPr>
            <p:cNvSpPr/>
            <p:nvPr/>
          </p:nvSpPr>
          <p:spPr>
            <a:xfrm>
              <a:off x="19050" y="-12700"/>
              <a:ext cx="12192000" cy="731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302C9E-BCFE-434E-7839-D3706A6466EC}"/>
                </a:ext>
              </a:extLst>
            </p:cNvPr>
            <p:cNvSpPr/>
            <p:nvPr/>
          </p:nvSpPr>
          <p:spPr>
            <a:xfrm>
              <a:off x="9877072" y="-12700"/>
              <a:ext cx="2325511" cy="731520"/>
            </a:xfrm>
            <a:prstGeom prst="rect">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0D87B18C-E189-C89A-5DDA-379C7F5CB2B1}"/>
                </a:ext>
              </a:extLst>
            </p:cNvPr>
            <p:cNvSpPr/>
            <p:nvPr/>
          </p:nvSpPr>
          <p:spPr>
            <a:xfrm flipH="1">
              <a:off x="9033509" y="-12700"/>
              <a:ext cx="850994" cy="731520"/>
            </a:xfrm>
            <a:prstGeom prst="rtTriangle">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2F9212BB-1C2E-F02F-C56E-52FB1D201AF5}"/>
                </a:ext>
              </a:extLst>
            </p:cNvPr>
            <p:cNvSpPr/>
            <p:nvPr/>
          </p:nvSpPr>
          <p:spPr>
            <a:xfrm rot="10800000" flipH="1">
              <a:off x="8951551" y="-13403"/>
              <a:ext cx="850994" cy="731520"/>
            </a:xfrm>
            <a:prstGeom prst="rtTriangle">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D7320B-F6AE-0EAE-C4BE-A9EDB84DF487}"/>
                </a:ext>
              </a:extLst>
            </p:cNvPr>
            <p:cNvSpPr/>
            <p:nvPr/>
          </p:nvSpPr>
          <p:spPr>
            <a:xfrm>
              <a:off x="-1" y="-12700"/>
              <a:ext cx="8961120" cy="731520"/>
            </a:xfrm>
            <a:prstGeom prst="rect">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re 1">
            <a:extLst>
              <a:ext uri="{FF2B5EF4-FFF2-40B4-BE49-F238E27FC236}">
                <a16:creationId xmlns:a16="http://schemas.microsoft.com/office/drawing/2014/main" id="{D705AB46-F7BA-A598-1645-BD915517DA43}"/>
              </a:ext>
            </a:extLst>
          </p:cNvPr>
          <p:cNvSpPr txBox="1">
            <a:spLocks/>
          </p:cNvSpPr>
          <p:nvPr/>
        </p:nvSpPr>
        <p:spPr>
          <a:xfrm>
            <a:off x="222724" y="47908"/>
            <a:ext cx="8700813" cy="60960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en-US" sz="3200" b="1">
                <a:solidFill>
                  <a:schemeClr val="bg1"/>
                </a:solidFill>
                <a:latin typeface="Georgia" panose="02040502050405020303" pitchFamily="18" charset="0"/>
                <a:cs typeface="Arial" panose="020B0604020202020204" pitchFamily="34" charset="0"/>
              </a:rPr>
              <a:t>Workflow of Collagen Quantification </a:t>
            </a:r>
          </a:p>
        </p:txBody>
      </p:sp>
      <p:sp>
        <p:nvSpPr>
          <p:cNvPr id="14" name="Slide Number Placeholder 30">
            <a:extLst>
              <a:ext uri="{FF2B5EF4-FFF2-40B4-BE49-F238E27FC236}">
                <a16:creationId xmlns:a16="http://schemas.microsoft.com/office/drawing/2014/main" id="{77C4C028-15FA-7F6F-A8A9-60BDB4241F60}"/>
              </a:ext>
            </a:extLst>
          </p:cNvPr>
          <p:cNvSpPr>
            <a:spLocks noGrp="1"/>
          </p:cNvSpPr>
          <p:nvPr/>
        </p:nvSpPr>
        <p:spPr>
          <a:xfrm>
            <a:off x="11426210" y="78036"/>
            <a:ext cx="731520" cy="548640"/>
          </a:xfrm>
          <a:prstGeom prst="rect">
            <a:avLst/>
          </a:prstGeom>
        </p:spPr>
        <p:txBody>
          <a:bodyPr wrap="square" lIns="0" tIns="0" rIns="0" bIns="0" anchor="ctr">
            <a:spAutoFit/>
          </a:bodyPr>
          <a:lstStyle>
            <a:defPPr>
              <a:defRPr lang="en-US"/>
            </a:defPPr>
            <a:lvl1pPr marL="0" algn="l" defTabSz="914400" rtl="0" eaLnBrk="1" latinLnBrk="0" hangingPunct="1">
              <a:defRPr sz="1600" b="0" i="0" kern="1200">
                <a:solidFill>
                  <a:srgbClr val="00347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ctr">
              <a:lnSpc>
                <a:spcPts val="1614"/>
              </a:lnSpc>
            </a:pPr>
            <a:fld id="{81D60167-4931-47E6-BA6A-407CBD079E47}" type="slidenum">
              <a:rPr lang="en-US" sz="2400" spc="-5" smtClean="0">
                <a:solidFill>
                  <a:schemeClr val="bg1"/>
                </a:solidFill>
                <a:latin typeface="Georgia" panose="02040502050405020303" pitchFamily="18" charset="0"/>
              </a:rPr>
              <a:pPr marL="38100" algn="ctr">
                <a:lnSpc>
                  <a:spcPts val="1614"/>
                </a:lnSpc>
              </a:pPr>
              <a:t>10</a:t>
            </a:fld>
            <a:endParaRPr lang="en-US" sz="2400" spc="-5">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DAB8B3C6-B32D-4CF2-6A1C-DC78D396E28E}"/>
              </a:ext>
            </a:extLst>
          </p:cNvPr>
          <p:cNvSpPr txBox="1"/>
          <p:nvPr/>
        </p:nvSpPr>
        <p:spPr>
          <a:xfrm>
            <a:off x="8718962" y="6502315"/>
            <a:ext cx="3405474" cy="307777"/>
          </a:xfrm>
          <a:prstGeom prst="rect">
            <a:avLst/>
          </a:prstGeom>
          <a:noFill/>
        </p:spPr>
        <p:txBody>
          <a:bodyPr wrap="square" rtlCol="0">
            <a:spAutoFit/>
          </a:bodyPr>
          <a:lstStyle/>
          <a:p>
            <a:pPr algn="r"/>
            <a:r>
              <a:rPr lang="en-US" sz="1400">
                <a:latin typeface="Georgia" panose="02040502050405020303" pitchFamily="18" charset="0"/>
              </a:rPr>
              <a:t>[Zhao et al. 2020]</a:t>
            </a:r>
          </a:p>
        </p:txBody>
      </p:sp>
      <p:grpSp>
        <p:nvGrpSpPr>
          <p:cNvPr id="26" name="Group 25">
            <a:extLst>
              <a:ext uri="{FF2B5EF4-FFF2-40B4-BE49-F238E27FC236}">
                <a16:creationId xmlns:a16="http://schemas.microsoft.com/office/drawing/2014/main" id="{B4EF0FAC-0CE9-CE47-EEDB-0E5E1155692E}"/>
              </a:ext>
            </a:extLst>
          </p:cNvPr>
          <p:cNvGrpSpPr/>
          <p:nvPr/>
        </p:nvGrpSpPr>
        <p:grpSpPr>
          <a:xfrm>
            <a:off x="67564" y="704522"/>
            <a:ext cx="11631800" cy="6140837"/>
            <a:chOff x="67564" y="704522"/>
            <a:chExt cx="11631800" cy="6140837"/>
          </a:xfrm>
        </p:grpSpPr>
        <p:grpSp>
          <p:nvGrpSpPr>
            <p:cNvPr id="21" name="Group 20">
              <a:extLst>
                <a:ext uri="{FF2B5EF4-FFF2-40B4-BE49-F238E27FC236}">
                  <a16:creationId xmlns:a16="http://schemas.microsoft.com/office/drawing/2014/main" id="{354274E7-F2A7-1A1C-9D27-8079C106A179}"/>
                </a:ext>
              </a:extLst>
            </p:cNvPr>
            <p:cNvGrpSpPr/>
            <p:nvPr/>
          </p:nvGrpSpPr>
          <p:grpSpPr>
            <a:xfrm>
              <a:off x="67564" y="704522"/>
              <a:ext cx="11631800" cy="6140837"/>
              <a:chOff x="67564" y="704522"/>
              <a:chExt cx="11631800" cy="6140837"/>
            </a:xfrm>
          </p:grpSpPr>
          <p:grpSp>
            <p:nvGrpSpPr>
              <p:cNvPr id="4" name="Group 3">
                <a:extLst>
                  <a:ext uri="{FF2B5EF4-FFF2-40B4-BE49-F238E27FC236}">
                    <a16:creationId xmlns:a16="http://schemas.microsoft.com/office/drawing/2014/main" id="{3198A49B-8C74-705D-2AC7-F9FE8D5EAC16}"/>
                  </a:ext>
                </a:extLst>
              </p:cNvPr>
              <p:cNvGrpSpPr/>
              <p:nvPr/>
            </p:nvGrpSpPr>
            <p:grpSpPr>
              <a:xfrm>
                <a:off x="67564" y="704522"/>
                <a:ext cx="11631800" cy="6140837"/>
                <a:chOff x="67564" y="717163"/>
                <a:chExt cx="11631800" cy="6140837"/>
              </a:xfrm>
            </p:grpSpPr>
            <p:grpSp>
              <p:nvGrpSpPr>
                <p:cNvPr id="2" name="Group 1">
                  <a:extLst>
                    <a:ext uri="{FF2B5EF4-FFF2-40B4-BE49-F238E27FC236}">
                      <a16:creationId xmlns:a16="http://schemas.microsoft.com/office/drawing/2014/main" id="{6D4C5D41-B514-E283-9EB8-0EFEE27B8D6E}"/>
                    </a:ext>
                  </a:extLst>
                </p:cNvPr>
                <p:cNvGrpSpPr/>
                <p:nvPr/>
              </p:nvGrpSpPr>
              <p:grpSpPr>
                <a:xfrm>
                  <a:off x="67564" y="717163"/>
                  <a:ext cx="11631800" cy="6140837"/>
                  <a:chOff x="67564" y="717163"/>
                  <a:chExt cx="11631800" cy="6140837"/>
                </a:xfrm>
              </p:grpSpPr>
              <p:grpSp>
                <p:nvGrpSpPr>
                  <p:cNvPr id="38" name="Group 37">
                    <a:extLst>
                      <a:ext uri="{FF2B5EF4-FFF2-40B4-BE49-F238E27FC236}">
                        <a16:creationId xmlns:a16="http://schemas.microsoft.com/office/drawing/2014/main" id="{217C9834-E2E9-FF92-1616-D991ECA586B0}"/>
                      </a:ext>
                    </a:extLst>
                  </p:cNvPr>
                  <p:cNvGrpSpPr/>
                  <p:nvPr/>
                </p:nvGrpSpPr>
                <p:grpSpPr>
                  <a:xfrm>
                    <a:off x="5688530" y="2877954"/>
                    <a:ext cx="228600" cy="3180080"/>
                    <a:chOff x="5688530" y="2877954"/>
                    <a:chExt cx="228600" cy="3180080"/>
                  </a:xfrm>
                </p:grpSpPr>
                <p:cxnSp>
                  <p:nvCxnSpPr>
                    <p:cNvPr id="16" name="Straight Connector 15">
                      <a:extLst>
                        <a:ext uri="{FF2B5EF4-FFF2-40B4-BE49-F238E27FC236}">
                          <a16:creationId xmlns:a16="http://schemas.microsoft.com/office/drawing/2014/main" id="{C2AB3C5D-079A-BCFB-F81E-A549BB85844C}"/>
                        </a:ext>
                      </a:extLst>
                    </p:cNvPr>
                    <p:cNvCxnSpPr/>
                    <p:nvPr/>
                  </p:nvCxnSpPr>
                  <p:spPr>
                    <a:xfrm>
                      <a:off x="5688530" y="2877954"/>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B9E5A7-0DE7-FFBF-9B23-CB565C398CF2}"/>
                        </a:ext>
                      </a:extLst>
                    </p:cNvPr>
                    <p:cNvCxnSpPr/>
                    <p:nvPr/>
                  </p:nvCxnSpPr>
                  <p:spPr>
                    <a:xfrm>
                      <a:off x="5688530" y="6058034"/>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EB550E-E48F-0A08-C63A-2BDE5D75BE82}"/>
                        </a:ext>
                      </a:extLst>
                    </p:cNvPr>
                    <p:cNvCxnSpPr>
                      <a:cxnSpLocks/>
                    </p:cNvCxnSpPr>
                    <p:nvPr/>
                  </p:nvCxnSpPr>
                  <p:spPr>
                    <a:xfrm flipV="1">
                      <a:off x="5908307" y="2877954"/>
                      <a:ext cx="0" cy="3180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0174699-A458-5A91-59A8-684F51E6C880}"/>
                      </a:ext>
                    </a:extLst>
                  </p:cNvPr>
                  <p:cNvGrpSpPr/>
                  <p:nvPr/>
                </p:nvGrpSpPr>
                <p:grpSpPr>
                  <a:xfrm>
                    <a:off x="67564" y="717163"/>
                    <a:ext cx="11631800" cy="6140837"/>
                    <a:chOff x="67564" y="717163"/>
                    <a:chExt cx="11631800" cy="6140837"/>
                  </a:xfrm>
                </p:grpSpPr>
                <p:grpSp>
                  <p:nvGrpSpPr>
                    <p:cNvPr id="30" name="Group 29">
                      <a:extLst>
                        <a:ext uri="{FF2B5EF4-FFF2-40B4-BE49-F238E27FC236}">
                          <a16:creationId xmlns:a16="http://schemas.microsoft.com/office/drawing/2014/main" id="{16AA3CE0-E41F-3B42-7CAF-D4210FADFB61}"/>
                        </a:ext>
                      </a:extLst>
                    </p:cNvPr>
                    <p:cNvGrpSpPr/>
                    <p:nvPr/>
                  </p:nvGrpSpPr>
                  <p:grpSpPr>
                    <a:xfrm>
                      <a:off x="67564" y="717163"/>
                      <a:ext cx="11631800" cy="6140837"/>
                      <a:chOff x="67564" y="717163"/>
                      <a:chExt cx="11631800" cy="6140837"/>
                    </a:xfrm>
                  </p:grpSpPr>
                  <p:pic>
                    <p:nvPicPr>
                      <p:cNvPr id="6" name="Picture 5">
                        <a:extLst>
                          <a:ext uri="{FF2B5EF4-FFF2-40B4-BE49-F238E27FC236}">
                            <a16:creationId xmlns:a16="http://schemas.microsoft.com/office/drawing/2014/main" id="{619C1078-D670-E8E6-B9B8-1A617058C7EF}"/>
                          </a:ext>
                        </a:extLst>
                      </p:cNvPr>
                      <p:cNvPicPr>
                        <a:picLocks noChangeAspect="1"/>
                      </p:cNvPicPr>
                      <p:nvPr/>
                    </p:nvPicPr>
                    <p:blipFill>
                      <a:blip r:embed="rId3"/>
                      <a:srcRect r="49920"/>
                      <a:stretch>
                        <a:fillRect/>
                      </a:stretch>
                    </p:blipFill>
                    <p:spPr>
                      <a:xfrm>
                        <a:off x="67564" y="717163"/>
                        <a:ext cx="5825236" cy="6140837"/>
                      </a:xfrm>
                      <a:prstGeom prst="rect">
                        <a:avLst/>
                      </a:prstGeom>
                    </p:spPr>
                  </p:pic>
                  <p:pic>
                    <p:nvPicPr>
                      <p:cNvPr id="3" name="Picture 2">
                        <a:extLst>
                          <a:ext uri="{FF2B5EF4-FFF2-40B4-BE49-F238E27FC236}">
                            <a16:creationId xmlns:a16="http://schemas.microsoft.com/office/drawing/2014/main" id="{C2EB344B-015B-1E78-3AD3-354E1088B935}"/>
                          </a:ext>
                        </a:extLst>
                      </p:cNvPr>
                      <p:cNvPicPr>
                        <a:picLocks noChangeAspect="1"/>
                      </p:cNvPicPr>
                      <p:nvPr/>
                    </p:nvPicPr>
                    <p:blipFill>
                      <a:blip r:embed="rId3"/>
                      <a:srcRect l="51414" t="54294"/>
                      <a:stretch>
                        <a:fillRect/>
                      </a:stretch>
                    </p:blipFill>
                    <p:spPr>
                      <a:xfrm>
                        <a:off x="6047960" y="4051300"/>
                        <a:ext cx="5651404" cy="2806700"/>
                      </a:xfrm>
                      <a:prstGeom prst="rect">
                        <a:avLst/>
                      </a:prstGeom>
                    </p:spPr>
                  </p:pic>
                  <p:grpSp>
                    <p:nvGrpSpPr>
                      <p:cNvPr id="28" name="Group 27">
                        <a:extLst>
                          <a:ext uri="{FF2B5EF4-FFF2-40B4-BE49-F238E27FC236}">
                            <a16:creationId xmlns:a16="http://schemas.microsoft.com/office/drawing/2014/main" id="{3B1CC853-2AD0-F8E2-749F-B98C54E3BAA3}"/>
                          </a:ext>
                        </a:extLst>
                      </p:cNvPr>
                      <p:cNvGrpSpPr/>
                      <p:nvPr/>
                    </p:nvGrpSpPr>
                    <p:grpSpPr>
                      <a:xfrm>
                        <a:off x="6047960" y="945553"/>
                        <a:ext cx="5574320" cy="2852566"/>
                        <a:chOff x="6047960" y="945553"/>
                        <a:chExt cx="5574320" cy="2852566"/>
                      </a:xfrm>
                    </p:grpSpPr>
                    <p:sp>
                      <p:nvSpPr>
                        <p:cNvPr id="25" name="Rectangle 24">
                          <a:extLst>
                            <a:ext uri="{FF2B5EF4-FFF2-40B4-BE49-F238E27FC236}">
                              <a16:creationId xmlns:a16="http://schemas.microsoft.com/office/drawing/2014/main" id="{E6C984A6-C3B1-FC1E-D600-FA6E52957C3B}"/>
                            </a:ext>
                          </a:extLst>
                        </p:cNvPr>
                        <p:cNvSpPr/>
                        <p:nvPr/>
                      </p:nvSpPr>
                      <p:spPr>
                        <a:xfrm>
                          <a:off x="6047960" y="945553"/>
                          <a:ext cx="5574320" cy="2852566"/>
                        </a:xfrm>
                        <a:prstGeom prst="rect">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BD10827-7410-A300-C29C-C628754A13F7}"/>
                            </a:ext>
                          </a:extLst>
                        </p:cNvPr>
                        <p:cNvSpPr/>
                        <p:nvPr/>
                      </p:nvSpPr>
                      <p:spPr>
                        <a:xfrm>
                          <a:off x="6096000" y="976385"/>
                          <a:ext cx="5462204" cy="2778700"/>
                        </a:xfrm>
                        <a:prstGeom prst="rect">
                          <a:avLst/>
                        </a:prstGeom>
                        <a:solidFill>
                          <a:schemeClr val="bg1">
                            <a:lumMod val="95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5FDDF51-BD86-E586-2380-2EDFAD14428F}"/>
                            </a:ext>
                          </a:extLst>
                        </p:cNvPr>
                        <p:cNvSpPr txBox="1"/>
                        <p:nvPr/>
                      </p:nvSpPr>
                      <p:spPr>
                        <a:xfrm>
                          <a:off x="8066527" y="3445783"/>
                          <a:ext cx="1521150" cy="307777"/>
                        </a:xfrm>
                        <a:prstGeom prst="rect">
                          <a:avLst/>
                        </a:prstGeom>
                        <a:noFill/>
                      </p:spPr>
                      <p:txBody>
                        <a:bodyPr wrap="square" rtlCol="0">
                          <a:spAutoFit/>
                        </a:bodyPr>
                        <a:lstStyle/>
                        <a:p>
                          <a:pPr algn="ctr"/>
                          <a:r>
                            <a:rPr lang="en-US" sz="1400" b="1" dirty="0">
                              <a:latin typeface="Georgia" panose="02040502050405020303" pitchFamily="18" charset="0"/>
                              <a:cs typeface="Arial" panose="020B0604020202020204" pitchFamily="34" charset="0"/>
                            </a:rPr>
                            <a:t>FE Model </a:t>
                          </a:r>
                        </a:p>
                      </p:txBody>
                    </p:sp>
                  </p:grpSp>
                  <p:grpSp>
                    <p:nvGrpSpPr>
                      <p:cNvPr id="35" name="Group 34">
                        <a:extLst>
                          <a:ext uri="{FF2B5EF4-FFF2-40B4-BE49-F238E27FC236}">
                            <a16:creationId xmlns:a16="http://schemas.microsoft.com/office/drawing/2014/main" id="{F14D31AE-7FA5-B8E9-F102-8ED49EA76C5D}"/>
                          </a:ext>
                        </a:extLst>
                      </p:cNvPr>
                      <p:cNvGrpSpPr/>
                      <p:nvPr/>
                    </p:nvGrpSpPr>
                    <p:grpSpPr>
                      <a:xfrm flipH="1" flipV="1">
                        <a:off x="9767394" y="3643596"/>
                        <a:ext cx="1272433" cy="407701"/>
                        <a:chOff x="7450497" y="3902511"/>
                        <a:chExt cx="1920240" cy="355054"/>
                      </a:xfrm>
                    </p:grpSpPr>
                    <p:cxnSp>
                      <p:nvCxnSpPr>
                        <p:cNvPr id="31" name="Straight Connector 30">
                          <a:extLst>
                            <a:ext uri="{FF2B5EF4-FFF2-40B4-BE49-F238E27FC236}">
                              <a16:creationId xmlns:a16="http://schemas.microsoft.com/office/drawing/2014/main" id="{6E46B499-8C9E-E6CC-3D68-04AFDA99E610}"/>
                            </a:ext>
                          </a:extLst>
                        </p:cNvPr>
                        <p:cNvCxnSpPr>
                          <a:cxnSpLocks/>
                        </p:cNvCxnSpPr>
                        <p:nvPr/>
                      </p:nvCxnSpPr>
                      <p:spPr>
                        <a:xfrm flipH="1">
                          <a:off x="9358260" y="3902511"/>
                          <a:ext cx="0" cy="120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C3CB46-D70E-EB5C-B32E-E96F4AD06A8C}"/>
                            </a:ext>
                          </a:extLst>
                        </p:cNvPr>
                        <p:cNvCxnSpPr>
                          <a:cxnSpLocks/>
                        </p:cNvCxnSpPr>
                        <p:nvPr/>
                      </p:nvCxnSpPr>
                      <p:spPr>
                        <a:xfrm rot="5400000" flipH="1" flipV="1">
                          <a:off x="8410617" y="3057719"/>
                          <a:ext cx="0" cy="1920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8348553-B58B-F7F0-29DD-B142CC12D0B3}"/>
                            </a:ext>
                          </a:extLst>
                        </p:cNvPr>
                        <p:cNvCxnSpPr>
                          <a:cxnSpLocks/>
                        </p:cNvCxnSpPr>
                        <p:nvPr/>
                      </p:nvCxnSpPr>
                      <p:spPr>
                        <a:xfrm flipH="1">
                          <a:off x="7455578" y="4002598"/>
                          <a:ext cx="0" cy="2549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5" name="Straight Connector 54">
                      <a:extLst>
                        <a:ext uri="{FF2B5EF4-FFF2-40B4-BE49-F238E27FC236}">
                          <a16:creationId xmlns:a16="http://schemas.microsoft.com/office/drawing/2014/main" id="{4916086E-7D27-D0DD-CE6B-976F45A53D94}"/>
                        </a:ext>
                      </a:extLst>
                    </p:cNvPr>
                    <p:cNvCxnSpPr>
                      <a:cxnSpLocks/>
                    </p:cNvCxnSpPr>
                    <p:nvPr/>
                  </p:nvCxnSpPr>
                  <p:spPr>
                    <a:xfrm>
                      <a:off x="5688530" y="2877125"/>
                      <a:ext cx="2097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DE99D0-DE01-0846-8A4C-B5DB50014723}"/>
                        </a:ext>
                      </a:extLst>
                    </p:cNvPr>
                    <p:cNvCxnSpPr>
                      <a:cxnSpLocks/>
                    </p:cNvCxnSpPr>
                    <p:nvPr/>
                  </p:nvCxnSpPr>
                  <p:spPr>
                    <a:xfrm>
                      <a:off x="5688530" y="6063772"/>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Arrow Connector 21">
                  <a:extLst>
                    <a:ext uri="{FF2B5EF4-FFF2-40B4-BE49-F238E27FC236}">
                      <a16:creationId xmlns:a16="http://schemas.microsoft.com/office/drawing/2014/main" id="{8A1431D8-A3B0-2D00-D98C-94A9B3684774}"/>
                    </a:ext>
                  </a:extLst>
                </p:cNvPr>
                <p:cNvCxnSpPr/>
                <p:nvPr/>
              </p:nvCxnSpPr>
              <p:spPr>
                <a:xfrm>
                  <a:off x="5892800" y="4370177"/>
                  <a:ext cx="82296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Rounded Corners 23">
                <a:extLst>
                  <a:ext uri="{FF2B5EF4-FFF2-40B4-BE49-F238E27FC236}">
                    <a16:creationId xmlns:a16="http://schemas.microsoft.com/office/drawing/2014/main" id="{349B0FF3-4ABC-7E0D-6EF4-9888403A94A0}"/>
                  </a:ext>
                </a:extLst>
              </p:cNvPr>
              <p:cNvSpPr/>
              <p:nvPr/>
            </p:nvSpPr>
            <p:spPr>
              <a:xfrm>
                <a:off x="9426807" y="2795987"/>
                <a:ext cx="1999403" cy="782163"/>
              </a:xfrm>
              <a:prstGeom prst="roundRect">
                <a:avLst/>
              </a:prstGeom>
              <a:solidFill>
                <a:schemeClr val="bg2"/>
              </a:solidFill>
              <a:ln>
                <a:solidFill>
                  <a:srgbClr val="E4C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tx1"/>
                    </a:solidFill>
                    <a:latin typeface="Georgia" panose="02040502050405020303" pitchFamily="18" charset="0"/>
                  </a:rPr>
                  <a:t>Mechanobiological FE model with in situ cells and its cellular microenvironment</a:t>
                </a:r>
              </a:p>
            </p:txBody>
          </p:sp>
        </p:grpSp>
        <p:pic>
          <p:nvPicPr>
            <p:cNvPr id="15" name="Picture 14">
              <a:extLst>
                <a:ext uri="{FF2B5EF4-FFF2-40B4-BE49-F238E27FC236}">
                  <a16:creationId xmlns:a16="http://schemas.microsoft.com/office/drawing/2014/main" id="{DC871BE4-639A-BC80-1F7E-FAD1475FD6DF}"/>
                </a:ext>
              </a:extLst>
            </p:cNvPr>
            <p:cNvPicPr>
              <a:picLocks noChangeAspect="1"/>
            </p:cNvPicPr>
            <p:nvPr/>
          </p:nvPicPr>
          <p:blipFill>
            <a:blip r:embed="rId4"/>
            <a:stretch>
              <a:fillRect/>
            </a:stretch>
          </p:blipFill>
          <p:spPr>
            <a:xfrm>
              <a:off x="6077607" y="1008308"/>
              <a:ext cx="5498989" cy="2280562"/>
            </a:xfrm>
            <a:prstGeom prst="rect">
              <a:avLst/>
            </a:prstGeom>
          </p:spPr>
        </p:pic>
      </p:grpSp>
    </p:spTree>
    <p:extLst>
      <p:ext uri="{BB962C8B-B14F-4D97-AF65-F5344CB8AC3E}">
        <p14:creationId xmlns:p14="http://schemas.microsoft.com/office/powerpoint/2010/main" val="521799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BF6E-0A86-5D39-2C1D-4661E65A178F}"/>
            </a:ext>
          </a:extLst>
        </p:cNvPr>
        <p:cNvGrpSpPr/>
        <p:nvPr/>
      </p:nvGrpSpPr>
      <p:grpSpPr>
        <a:xfrm>
          <a:off x="0" y="0"/>
          <a:ext cx="0" cy="0"/>
          <a:chOff x="0" y="0"/>
          <a:chExt cx="0" cy="0"/>
        </a:xfrm>
      </p:grpSpPr>
      <p:grpSp>
        <p:nvGrpSpPr>
          <p:cNvPr id="84" name="Group 83">
            <a:extLst>
              <a:ext uri="{FF2B5EF4-FFF2-40B4-BE49-F238E27FC236}">
                <a16:creationId xmlns:a16="http://schemas.microsoft.com/office/drawing/2014/main" id="{518BFC3F-C9A3-27E8-FBFB-3A4C85C86C13}"/>
              </a:ext>
            </a:extLst>
          </p:cNvPr>
          <p:cNvGrpSpPr/>
          <p:nvPr/>
        </p:nvGrpSpPr>
        <p:grpSpPr>
          <a:xfrm>
            <a:off x="123346" y="492094"/>
            <a:ext cx="14904356" cy="6115907"/>
            <a:chOff x="123346" y="492094"/>
            <a:chExt cx="14904356" cy="6115907"/>
          </a:xfrm>
        </p:grpSpPr>
        <p:grpSp>
          <p:nvGrpSpPr>
            <p:cNvPr id="48" name="Group 47">
              <a:extLst>
                <a:ext uri="{FF2B5EF4-FFF2-40B4-BE49-F238E27FC236}">
                  <a16:creationId xmlns:a16="http://schemas.microsoft.com/office/drawing/2014/main" id="{102F8A9F-48E6-32AC-8172-BEEF5BE166E0}"/>
                </a:ext>
              </a:extLst>
            </p:cNvPr>
            <p:cNvGrpSpPr/>
            <p:nvPr/>
          </p:nvGrpSpPr>
          <p:grpSpPr>
            <a:xfrm>
              <a:off x="123346" y="492094"/>
              <a:ext cx="14904356" cy="6084404"/>
              <a:chOff x="123346" y="492094"/>
              <a:chExt cx="14904356" cy="6084404"/>
            </a:xfrm>
          </p:grpSpPr>
          <p:pic>
            <p:nvPicPr>
              <p:cNvPr id="2" name="Picture 1">
                <a:extLst>
                  <a:ext uri="{FF2B5EF4-FFF2-40B4-BE49-F238E27FC236}">
                    <a16:creationId xmlns:a16="http://schemas.microsoft.com/office/drawing/2014/main" id="{0176CD73-BE72-FAD2-2F21-67AC5A2421CC}"/>
                  </a:ext>
                </a:extLst>
              </p:cNvPr>
              <p:cNvPicPr>
                <a:picLocks noChangeAspect="1"/>
              </p:cNvPicPr>
              <p:nvPr/>
            </p:nvPicPr>
            <p:blipFill>
              <a:blip r:embed="rId2"/>
              <a:srcRect l="7298" r="7074"/>
              <a:stretch>
                <a:fillRect/>
              </a:stretch>
            </p:blipFill>
            <p:spPr>
              <a:xfrm>
                <a:off x="123346" y="649224"/>
                <a:ext cx="2250139" cy="5559552"/>
              </a:xfrm>
              <a:prstGeom prst="rect">
                <a:avLst/>
              </a:prstGeom>
            </p:spPr>
          </p:pic>
          <p:grpSp>
            <p:nvGrpSpPr>
              <p:cNvPr id="3" name="Group 2">
                <a:extLst>
                  <a:ext uri="{FF2B5EF4-FFF2-40B4-BE49-F238E27FC236}">
                    <a16:creationId xmlns:a16="http://schemas.microsoft.com/office/drawing/2014/main" id="{FE4D6954-2C53-D723-EE71-44F08DEAA75A}"/>
                  </a:ext>
                </a:extLst>
              </p:cNvPr>
              <p:cNvGrpSpPr/>
              <p:nvPr/>
            </p:nvGrpSpPr>
            <p:grpSpPr>
              <a:xfrm>
                <a:off x="2301436" y="501554"/>
                <a:ext cx="3703679" cy="5707222"/>
                <a:chOff x="2142705" y="979008"/>
                <a:chExt cx="3703679" cy="5707222"/>
              </a:xfrm>
            </p:grpSpPr>
            <p:sp>
              <p:nvSpPr>
                <p:cNvPr id="4" name="TextBox 3">
                  <a:extLst>
                    <a:ext uri="{FF2B5EF4-FFF2-40B4-BE49-F238E27FC236}">
                      <a16:creationId xmlns:a16="http://schemas.microsoft.com/office/drawing/2014/main" id="{9D020E13-C54D-270F-DF8D-C7DF84113C1A}"/>
                    </a:ext>
                  </a:extLst>
                </p:cNvPr>
                <p:cNvSpPr txBox="1"/>
                <p:nvPr/>
              </p:nvSpPr>
              <p:spPr>
                <a:xfrm>
                  <a:off x="2487940" y="979008"/>
                  <a:ext cx="2939084" cy="523220"/>
                </a:xfrm>
                <a:prstGeom prst="rect">
                  <a:avLst/>
                </a:prstGeom>
                <a:noFill/>
              </p:spPr>
              <p:txBody>
                <a:bodyPr wrap="square" rtlCol="0">
                  <a:spAutoFit/>
                </a:bodyPr>
                <a:lstStyle/>
                <a:p>
                  <a:pPr algn="ctr"/>
                  <a:r>
                    <a:rPr lang="en-US" sz="2800" dirty="0">
                      <a:latin typeface="Georgia" panose="02040502050405020303" pitchFamily="18" charset="0"/>
                    </a:rPr>
                    <a:t>Quadrant model</a:t>
                  </a:r>
                </a:p>
              </p:txBody>
            </p:sp>
            <p:sp>
              <p:nvSpPr>
                <p:cNvPr id="5" name="Left Brace 4">
                  <a:extLst>
                    <a:ext uri="{FF2B5EF4-FFF2-40B4-BE49-F238E27FC236}">
                      <a16:creationId xmlns:a16="http://schemas.microsoft.com/office/drawing/2014/main" id="{157DE4F6-3F93-1636-28D8-4CB12AB6AB46}"/>
                    </a:ext>
                  </a:extLst>
                </p:cNvPr>
                <p:cNvSpPr/>
                <p:nvPr/>
              </p:nvSpPr>
              <p:spPr>
                <a:xfrm>
                  <a:off x="2142705" y="166563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79D671B5-F6CD-4F16-7C97-DB25845DDE73}"/>
                    </a:ext>
                  </a:extLst>
                </p:cNvPr>
                <p:cNvSpPr/>
                <p:nvPr/>
              </p:nvSpPr>
              <p:spPr>
                <a:xfrm>
                  <a:off x="2142705" y="321997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D21806F8-B505-B706-756B-73B827C468B3}"/>
                    </a:ext>
                  </a:extLst>
                </p:cNvPr>
                <p:cNvSpPr/>
                <p:nvPr/>
              </p:nvSpPr>
              <p:spPr>
                <a:xfrm>
                  <a:off x="2142705" y="4765990"/>
                  <a:ext cx="171450" cy="19202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E11267AE-6452-E177-7ACF-2544388BD00E}"/>
                    </a:ext>
                  </a:extLst>
                </p:cNvPr>
                <p:cNvGrpSpPr/>
                <p:nvPr/>
              </p:nvGrpSpPr>
              <p:grpSpPr>
                <a:xfrm>
                  <a:off x="3860546" y="3798779"/>
                  <a:ext cx="96936" cy="1975668"/>
                  <a:chOff x="3894816" y="3470144"/>
                  <a:chExt cx="96936" cy="1975668"/>
                </a:xfrm>
              </p:grpSpPr>
              <p:sp>
                <p:nvSpPr>
                  <p:cNvPr id="23" name="TextBox 12">
                    <a:extLst>
                      <a:ext uri="{FF2B5EF4-FFF2-40B4-BE49-F238E27FC236}">
                        <a16:creationId xmlns:a16="http://schemas.microsoft.com/office/drawing/2014/main" id="{7CB7D908-D633-DD9C-90E3-4A5F8A8226F4}"/>
                      </a:ext>
                    </a:extLst>
                  </p:cNvPr>
                  <p:cNvSpPr txBox="1"/>
                  <p:nvPr/>
                </p:nvSpPr>
                <p:spPr>
                  <a:xfrm>
                    <a:off x="3932230" y="3470144"/>
                    <a:ext cx="59522" cy="67590"/>
                  </a:xfrm>
                  <a:prstGeom prst="rect">
                    <a:avLst/>
                  </a:prstGeom>
                </p:spPr>
                <p:txBody>
                  <a:bodyPr lIns="50800" tIns="50800" rIns="50800" bIns="50800" rtlCol="0" anchor="ctr"/>
                  <a:lstStyle/>
                  <a:p>
                    <a:pPr algn="ctr">
                      <a:lnSpc>
                        <a:spcPts val="2659"/>
                      </a:lnSpc>
                      <a:spcBef>
                        <a:spcPct val="0"/>
                      </a:spcBef>
                    </a:pPr>
                    <a:endParaRPr/>
                  </a:p>
                </p:txBody>
              </p:sp>
              <p:sp>
                <p:nvSpPr>
                  <p:cNvPr id="18" name="TextBox 18">
                    <a:extLst>
                      <a:ext uri="{FF2B5EF4-FFF2-40B4-BE49-F238E27FC236}">
                        <a16:creationId xmlns:a16="http://schemas.microsoft.com/office/drawing/2014/main" id="{7AF541C8-4BFE-0839-314E-DB0A0E5B3814}"/>
                      </a:ext>
                    </a:extLst>
                  </p:cNvPr>
                  <p:cNvSpPr txBox="1"/>
                  <p:nvPr/>
                </p:nvSpPr>
                <p:spPr>
                  <a:xfrm>
                    <a:off x="3894816" y="5380818"/>
                    <a:ext cx="61442" cy="64994"/>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8">
                  <a:extLst>
                    <a:ext uri="{FF2B5EF4-FFF2-40B4-BE49-F238E27FC236}">
                      <a16:creationId xmlns:a16="http://schemas.microsoft.com/office/drawing/2014/main" id="{3256751C-A667-EE15-3FE8-BB93DE0BD2A7}"/>
                    </a:ext>
                  </a:extLst>
                </p:cNvPr>
                <p:cNvSpPr txBox="1"/>
                <p:nvPr/>
              </p:nvSpPr>
              <p:spPr>
                <a:xfrm>
                  <a:off x="2415520" y="1511975"/>
                  <a:ext cx="1341332" cy="400110"/>
                </a:xfrm>
                <a:prstGeom prst="rect">
                  <a:avLst/>
                </a:prstGeom>
                <a:noFill/>
              </p:spPr>
              <p:txBody>
                <a:bodyPr wrap="square" rtlCol="0">
                  <a:spAutoFit/>
                </a:bodyPr>
                <a:lstStyle/>
                <a:p>
                  <a:pPr algn="ctr"/>
                  <a:r>
                    <a:rPr lang="en-US" sz="2000" dirty="0">
                      <a:latin typeface="Georgia" panose="02040502050405020303" pitchFamily="18" charset="0"/>
                    </a:rPr>
                    <a:t>with cell</a:t>
                  </a:r>
                </a:p>
              </p:txBody>
            </p:sp>
            <p:sp>
              <p:nvSpPr>
                <p:cNvPr id="10" name="TextBox 9">
                  <a:extLst>
                    <a:ext uri="{FF2B5EF4-FFF2-40B4-BE49-F238E27FC236}">
                      <a16:creationId xmlns:a16="http://schemas.microsoft.com/office/drawing/2014/main" id="{DE6A6704-82C4-E859-AC7F-4E719AB893BE}"/>
                    </a:ext>
                  </a:extLst>
                </p:cNvPr>
                <p:cNvSpPr txBox="1"/>
                <p:nvPr/>
              </p:nvSpPr>
              <p:spPr>
                <a:xfrm>
                  <a:off x="3866154" y="1511975"/>
                  <a:ext cx="1980230" cy="400110"/>
                </a:xfrm>
                <a:prstGeom prst="rect">
                  <a:avLst/>
                </a:prstGeom>
                <a:noFill/>
              </p:spPr>
              <p:txBody>
                <a:bodyPr wrap="square" rtlCol="0">
                  <a:spAutoFit/>
                </a:bodyPr>
                <a:lstStyle/>
                <a:p>
                  <a:pPr algn="ctr"/>
                  <a:r>
                    <a:rPr lang="en-US" sz="2000" dirty="0">
                      <a:latin typeface="Georgia" panose="02040502050405020303" pitchFamily="18" charset="0"/>
                    </a:rPr>
                    <a:t>without cell</a:t>
                  </a:r>
                </a:p>
              </p:txBody>
            </p:sp>
          </p:grpSp>
          <p:pic>
            <p:nvPicPr>
              <p:cNvPr id="24" name="Picture 23">
                <a:extLst>
                  <a:ext uri="{FF2B5EF4-FFF2-40B4-BE49-F238E27FC236}">
                    <a16:creationId xmlns:a16="http://schemas.microsoft.com/office/drawing/2014/main" id="{1F4B1137-2102-210F-2ACB-8F8B4F1DC990}"/>
                  </a:ext>
                </a:extLst>
              </p:cNvPr>
              <p:cNvPicPr>
                <a:picLocks noChangeAspect="1"/>
              </p:cNvPicPr>
              <p:nvPr/>
            </p:nvPicPr>
            <p:blipFill>
              <a:blip r:embed="rId3"/>
              <a:stretch>
                <a:fillRect/>
              </a:stretch>
            </p:blipFill>
            <p:spPr>
              <a:xfrm>
                <a:off x="2427652" y="1408776"/>
                <a:ext cx="3458260" cy="850392"/>
              </a:xfrm>
              <a:prstGeom prst="rect">
                <a:avLst/>
              </a:prstGeom>
            </p:spPr>
          </p:pic>
          <p:pic>
            <p:nvPicPr>
              <p:cNvPr id="25" name="Picture 24">
                <a:extLst>
                  <a:ext uri="{FF2B5EF4-FFF2-40B4-BE49-F238E27FC236}">
                    <a16:creationId xmlns:a16="http://schemas.microsoft.com/office/drawing/2014/main" id="{27398E99-30B4-A976-FC92-C75538E895EC}"/>
                  </a:ext>
                </a:extLst>
              </p:cNvPr>
              <p:cNvPicPr>
                <a:picLocks noChangeAspect="1"/>
              </p:cNvPicPr>
              <p:nvPr/>
            </p:nvPicPr>
            <p:blipFill>
              <a:blip r:embed="rId4"/>
              <a:stretch>
                <a:fillRect/>
              </a:stretch>
            </p:blipFill>
            <p:spPr>
              <a:xfrm>
                <a:off x="2427652" y="2896129"/>
                <a:ext cx="3458260" cy="850392"/>
              </a:xfrm>
              <a:prstGeom prst="rect">
                <a:avLst/>
              </a:prstGeom>
            </p:spPr>
          </p:pic>
          <p:pic>
            <p:nvPicPr>
              <p:cNvPr id="26" name="Picture 25">
                <a:extLst>
                  <a:ext uri="{FF2B5EF4-FFF2-40B4-BE49-F238E27FC236}">
                    <a16:creationId xmlns:a16="http://schemas.microsoft.com/office/drawing/2014/main" id="{BCBE9877-F28C-00A5-566F-C045F3955067}"/>
                  </a:ext>
                </a:extLst>
              </p:cNvPr>
              <p:cNvPicPr>
                <a:picLocks noChangeAspect="1"/>
              </p:cNvPicPr>
              <p:nvPr/>
            </p:nvPicPr>
            <p:blipFill>
              <a:blip r:embed="rId5"/>
              <a:stretch>
                <a:fillRect/>
              </a:stretch>
            </p:blipFill>
            <p:spPr>
              <a:xfrm>
                <a:off x="2427652" y="4603622"/>
                <a:ext cx="3449744" cy="1256753"/>
              </a:xfrm>
              <a:prstGeom prst="rect">
                <a:avLst/>
              </a:prstGeom>
            </p:spPr>
          </p:pic>
          <p:grpSp>
            <p:nvGrpSpPr>
              <p:cNvPr id="38" name="Group 37">
                <a:extLst>
                  <a:ext uri="{FF2B5EF4-FFF2-40B4-BE49-F238E27FC236}">
                    <a16:creationId xmlns:a16="http://schemas.microsoft.com/office/drawing/2014/main" id="{4E9AAA33-9E24-8E66-5542-CF82A404AF98}"/>
                  </a:ext>
                </a:extLst>
              </p:cNvPr>
              <p:cNvGrpSpPr/>
              <p:nvPr/>
            </p:nvGrpSpPr>
            <p:grpSpPr>
              <a:xfrm>
                <a:off x="6096000" y="493708"/>
                <a:ext cx="2953316" cy="6082790"/>
                <a:chOff x="6228784" y="501554"/>
                <a:chExt cx="2953316" cy="6082790"/>
              </a:xfrm>
            </p:grpSpPr>
            <p:sp>
              <p:nvSpPr>
                <p:cNvPr id="36" name="Rectangle 35">
                  <a:extLst>
                    <a:ext uri="{FF2B5EF4-FFF2-40B4-BE49-F238E27FC236}">
                      <a16:creationId xmlns:a16="http://schemas.microsoft.com/office/drawing/2014/main" id="{F8DB1825-E798-C1AC-974A-7EE23BA56706}"/>
                    </a:ext>
                  </a:extLst>
                </p:cNvPr>
                <p:cNvSpPr/>
                <p:nvPr/>
              </p:nvSpPr>
              <p:spPr>
                <a:xfrm>
                  <a:off x="6228784" y="1056277"/>
                  <a:ext cx="2933323" cy="5528067"/>
                </a:xfrm>
                <a:prstGeom prst="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44E7B8-49F0-8BF6-0FD1-1DCAE04A8739}"/>
                    </a:ext>
                  </a:extLst>
                </p:cNvPr>
                <p:cNvSpPr txBox="1"/>
                <p:nvPr/>
              </p:nvSpPr>
              <p:spPr>
                <a:xfrm>
                  <a:off x="6243016" y="501554"/>
                  <a:ext cx="2939084" cy="523220"/>
                </a:xfrm>
                <a:prstGeom prst="rect">
                  <a:avLst/>
                </a:prstGeom>
                <a:noFill/>
              </p:spPr>
              <p:txBody>
                <a:bodyPr wrap="square" rtlCol="0">
                  <a:spAutoFit/>
                </a:bodyPr>
                <a:lstStyle/>
                <a:p>
                  <a:pPr algn="ctr"/>
                  <a:r>
                    <a:rPr lang="en-US" sz="2800" dirty="0">
                      <a:latin typeface="Georgia" panose="02040502050405020303" pitchFamily="18" charset="0"/>
                    </a:rPr>
                    <a:t>RVE</a:t>
                  </a:r>
                </a:p>
              </p:txBody>
            </p:sp>
          </p:grpSp>
          <p:grpSp>
            <p:nvGrpSpPr>
              <p:cNvPr id="39" name="Group 38">
                <a:extLst>
                  <a:ext uri="{FF2B5EF4-FFF2-40B4-BE49-F238E27FC236}">
                    <a16:creationId xmlns:a16="http://schemas.microsoft.com/office/drawing/2014/main" id="{1D902648-6173-D408-F096-EAF9C6BADD64}"/>
                  </a:ext>
                </a:extLst>
              </p:cNvPr>
              <p:cNvGrpSpPr/>
              <p:nvPr/>
            </p:nvGrpSpPr>
            <p:grpSpPr>
              <a:xfrm>
                <a:off x="9029322" y="492094"/>
                <a:ext cx="5998380" cy="4789637"/>
                <a:chOff x="7940439" y="980139"/>
                <a:chExt cx="5998380" cy="4789637"/>
              </a:xfrm>
            </p:grpSpPr>
            <p:grpSp>
              <p:nvGrpSpPr>
                <p:cNvPr id="40" name="object 23">
                  <a:extLst>
                    <a:ext uri="{FF2B5EF4-FFF2-40B4-BE49-F238E27FC236}">
                      <a16:creationId xmlns:a16="http://schemas.microsoft.com/office/drawing/2014/main" id="{956F4E4A-39E8-1D0E-466E-E2C9C6B28440}"/>
                    </a:ext>
                  </a:extLst>
                </p:cNvPr>
                <p:cNvGrpSpPr/>
                <p:nvPr/>
              </p:nvGrpSpPr>
              <p:grpSpPr>
                <a:xfrm>
                  <a:off x="9144782" y="4063958"/>
                  <a:ext cx="789940" cy="233299"/>
                  <a:chOff x="9179052" y="3735323"/>
                  <a:chExt cx="789940" cy="233299"/>
                </a:xfrm>
              </p:grpSpPr>
              <p:sp>
                <p:nvSpPr>
                  <p:cNvPr id="44" name="object 24">
                    <a:extLst>
                      <a:ext uri="{FF2B5EF4-FFF2-40B4-BE49-F238E27FC236}">
                        <a16:creationId xmlns:a16="http://schemas.microsoft.com/office/drawing/2014/main" id="{3C8D1EDB-8D9A-B0A4-607F-53CD221C79A0}"/>
                      </a:ext>
                    </a:extLst>
                  </p:cNvPr>
                  <p:cNvSpPr/>
                  <p:nvPr/>
                </p:nvSpPr>
                <p:spPr>
                  <a:xfrm>
                    <a:off x="9179052" y="3813047"/>
                    <a:ext cx="789940" cy="155575"/>
                  </a:xfrm>
                  <a:custGeom>
                    <a:avLst/>
                    <a:gdLst/>
                    <a:ahLst/>
                    <a:cxnLst/>
                    <a:rect l="l" t="t" r="r" b="b"/>
                    <a:pathLst>
                      <a:path w="789940" h="155575">
                        <a:moveTo>
                          <a:pt x="789431" y="0"/>
                        </a:moveTo>
                        <a:lnTo>
                          <a:pt x="0" y="0"/>
                        </a:lnTo>
                        <a:lnTo>
                          <a:pt x="0" y="155447"/>
                        </a:lnTo>
                        <a:lnTo>
                          <a:pt x="789431" y="155447"/>
                        </a:lnTo>
                        <a:lnTo>
                          <a:pt x="789431" y="0"/>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5CA08EB9-7AAA-27D5-DC22-7BA7E3663B56}"/>
                      </a:ext>
                    </a:extLst>
                  </p:cNvPr>
                  <p:cNvSpPr/>
                  <p:nvPr/>
                </p:nvSpPr>
                <p:spPr>
                  <a:xfrm>
                    <a:off x="9179052" y="3813047"/>
                    <a:ext cx="789940" cy="155575"/>
                  </a:xfrm>
                  <a:custGeom>
                    <a:avLst/>
                    <a:gdLst/>
                    <a:ahLst/>
                    <a:cxnLst/>
                    <a:rect l="l" t="t" r="r" b="b"/>
                    <a:pathLst>
                      <a:path w="789940" h="155575">
                        <a:moveTo>
                          <a:pt x="0" y="155447"/>
                        </a:moveTo>
                        <a:lnTo>
                          <a:pt x="789431" y="155447"/>
                        </a:lnTo>
                        <a:lnTo>
                          <a:pt x="789431" y="0"/>
                        </a:lnTo>
                        <a:lnTo>
                          <a:pt x="0" y="0"/>
                        </a:lnTo>
                        <a:lnTo>
                          <a:pt x="0" y="155447"/>
                        </a:lnTo>
                        <a:close/>
                      </a:path>
                    </a:pathLst>
                  </a:custGeom>
                  <a:ln w="12700">
                    <a:solidFill>
                      <a:srgbClr val="FFFFFF"/>
                    </a:solidFill>
                  </a:ln>
                </p:spPr>
                <p:txBody>
                  <a:bodyPr wrap="square" lIns="0" tIns="0" rIns="0" bIns="0" rtlCol="0"/>
                  <a:lstStyle/>
                  <a:p>
                    <a:endParaRPr/>
                  </a:p>
                </p:txBody>
              </p:sp>
              <p:sp>
                <p:nvSpPr>
                  <p:cNvPr id="46" name="object 26">
                    <a:extLst>
                      <a:ext uri="{FF2B5EF4-FFF2-40B4-BE49-F238E27FC236}">
                        <a16:creationId xmlns:a16="http://schemas.microsoft.com/office/drawing/2014/main" id="{888F024D-F20B-D637-6A9F-595F99721518}"/>
                      </a:ext>
                    </a:extLst>
                  </p:cNvPr>
                  <p:cNvSpPr/>
                  <p:nvPr/>
                </p:nvSpPr>
                <p:spPr>
                  <a:xfrm>
                    <a:off x="9304020" y="3735323"/>
                    <a:ext cx="599440" cy="155575"/>
                  </a:xfrm>
                  <a:custGeom>
                    <a:avLst/>
                    <a:gdLst/>
                    <a:ahLst/>
                    <a:cxnLst/>
                    <a:rect l="l" t="t" r="r" b="b"/>
                    <a:pathLst>
                      <a:path w="599440" h="155575">
                        <a:moveTo>
                          <a:pt x="598931" y="0"/>
                        </a:moveTo>
                        <a:lnTo>
                          <a:pt x="0" y="0"/>
                        </a:lnTo>
                        <a:lnTo>
                          <a:pt x="0" y="155448"/>
                        </a:lnTo>
                        <a:lnTo>
                          <a:pt x="598931" y="155448"/>
                        </a:lnTo>
                        <a:lnTo>
                          <a:pt x="598931" y="0"/>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6AF1667B-F884-2284-7E0C-2F272414F55C}"/>
                      </a:ext>
                    </a:extLst>
                  </p:cNvPr>
                  <p:cNvSpPr/>
                  <p:nvPr/>
                </p:nvSpPr>
                <p:spPr>
                  <a:xfrm>
                    <a:off x="9304020" y="3735323"/>
                    <a:ext cx="599440" cy="155575"/>
                  </a:xfrm>
                  <a:custGeom>
                    <a:avLst/>
                    <a:gdLst/>
                    <a:ahLst/>
                    <a:cxnLst/>
                    <a:rect l="l" t="t" r="r" b="b"/>
                    <a:pathLst>
                      <a:path w="599440" h="155575">
                        <a:moveTo>
                          <a:pt x="0" y="155448"/>
                        </a:moveTo>
                        <a:lnTo>
                          <a:pt x="598931" y="155448"/>
                        </a:lnTo>
                        <a:lnTo>
                          <a:pt x="598931" y="0"/>
                        </a:lnTo>
                        <a:lnTo>
                          <a:pt x="0" y="0"/>
                        </a:lnTo>
                        <a:lnTo>
                          <a:pt x="0" y="155448"/>
                        </a:lnTo>
                        <a:close/>
                      </a:path>
                    </a:pathLst>
                  </a:custGeom>
                  <a:ln w="12700">
                    <a:solidFill>
                      <a:srgbClr val="FFFFFF"/>
                    </a:solidFill>
                  </a:ln>
                </p:spPr>
                <p:txBody>
                  <a:bodyPr wrap="square" lIns="0" tIns="0" rIns="0" bIns="0" rtlCol="0"/>
                  <a:lstStyle/>
                  <a:p>
                    <a:endParaRPr/>
                  </a:p>
                </p:txBody>
              </p:sp>
            </p:grpSp>
            <p:sp>
              <p:nvSpPr>
                <p:cNvPr id="41" name="TextBox 40">
                  <a:extLst>
                    <a:ext uri="{FF2B5EF4-FFF2-40B4-BE49-F238E27FC236}">
                      <a16:creationId xmlns:a16="http://schemas.microsoft.com/office/drawing/2014/main" id="{F1989AA5-38CE-C041-AEB5-084B60B42BD6}"/>
                    </a:ext>
                  </a:extLst>
                </p:cNvPr>
                <p:cNvSpPr txBox="1"/>
                <p:nvPr/>
              </p:nvSpPr>
              <p:spPr>
                <a:xfrm>
                  <a:off x="8183440" y="980139"/>
                  <a:ext cx="5203881" cy="523220"/>
                </a:xfrm>
                <a:prstGeom prst="rect">
                  <a:avLst/>
                </a:prstGeom>
                <a:noFill/>
              </p:spPr>
              <p:txBody>
                <a:bodyPr wrap="square" rtlCol="0">
                  <a:spAutoFit/>
                </a:bodyPr>
                <a:lstStyle/>
                <a:p>
                  <a:pPr algn="ctr"/>
                  <a:r>
                    <a:rPr lang="en-US" sz="2800" dirty="0">
                      <a:latin typeface="Georgia" panose="02040502050405020303" pitchFamily="18" charset="0"/>
                    </a:rPr>
                    <a:t>2D </a:t>
                  </a:r>
                  <a:r>
                    <a:rPr lang="en-US" sz="2800" dirty="0" err="1">
                      <a:latin typeface="Georgia" panose="02040502050405020303" pitchFamily="18" charset="0"/>
                    </a:rPr>
                    <a:t>axi</a:t>
                  </a:r>
                  <a:r>
                    <a:rPr lang="en-US" sz="2800" dirty="0">
                      <a:latin typeface="Georgia" panose="02040502050405020303" pitchFamily="18" charset="0"/>
                    </a:rPr>
                    <a:t>-symmetric  model</a:t>
                  </a:r>
                </a:p>
              </p:txBody>
            </p:sp>
            <p:pic>
              <p:nvPicPr>
                <p:cNvPr id="42" name="Picture 41">
                  <a:extLst>
                    <a:ext uri="{FF2B5EF4-FFF2-40B4-BE49-F238E27FC236}">
                      <a16:creationId xmlns:a16="http://schemas.microsoft.com/office/drawing/2014/main" id="{AAAF95D3-D7F5-6BF8-78F2-A812C24FBE5E}"/>
                    </a:ext>
                  </a:extLst>
                </p:cNvPr>
                <p:cNvPicPr>
                  <a:picLocks noChangeAspect="1"/>
                </p:cNvPicPr>
                <p:nvPr/>
              </p:nvPicPr>
              <p:blipFill>
                <a:blip r:embed="rId6"/>
                <a:stretch>
                  <a:fillRect/>
                </a:stretch>
              </p:blipFill>
              <p:spPr>
                <a:xfrm>
                  <a:off x="7940439" y="1503359"/>
                  <a:ext cx="5998380" cy="4266417"/>
                </a:xfrm>
                <a:prstGeom prst="rect">
                  <a:avLst/>
                </a:prstGeom>
              </p:spPr>
            </p:pic>
          </p:grpSp>
        </p:grpSp>
        <p:pic>
          <p:nvPicPr>
            <p:cNvPr id="83" name="Picture 82">
              <a:extLst>
                <a:ext uri="{FF2B5EF4-FFF2-40B4-BE49-F238E27FC236}">
                  <a16:creationId xmlns:a16="http://schemas.microsoft.com/office/drawing/2014/main" id="{31E7286C-8A82-21D2-4018-C68CD0BCC7FC}"/>
                </a:ext>
              </a:extLst>
            </p:cNvPr>
            <p:cNvPicPr>
              <a:picLocks noChangeAspect="1"/>
            </p:cNvPicPr>
            <p:nvPr/>
          </p:nvPicPr>
          <p:blipFill>
            <a:blip r:embed="rId7"/>
            <a:stretch>
              <a:fillRect/>
            </a:stretch>
          </p:blipFill>
          <p:spPr>
            <a:xfrm>
              <a:off x="6236230" y="1121601"/>
              <a:ext cx="2652862" cy="5486400"/>
            </a:xfrm>
            <a:prstGeom prst="rect">
              <a:avLst/>
            </a:prstGeom>
          </p:spPr>
        </p:pic>
      </p:grpSp>
    </p:spTree>
    <p:extLst>
      <p:ext uri="{BB962C8B-B14F-4D97-AF65-F5344CB8AC3E}">
        <p14:creationId xmlns:p14="http://schemas.microsoft.com/office/powerpoint/2010/main" val="107865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691DF-EABC-4966-027C-778E5E3007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98C2C9-757D-08EC-C640-92BFE41EF6CF}"/>
              </a:ext>
            </a:extLst>
          </p:cNvPr>
          <p:cNvPicPr>
            <a:picLocks noChangeAspect="1"/>
          </p:cNvPicPr>
          <p:nvPr/>
        </p:nvPicPr>
        <p:blipFill>
          <a:blip r:embed="rId2"/>
          <a:stretch>
            <a:fillRect/>
          </a:stretch>
        </p:blipFill>
        <p:spPr>
          <a:xfrm>
            <a:off x="0" y="651399"/>
            <a:ext cx="12192000" cy="5555202"/>
          </a:xfrm>
          <a:prstGeom prst="rect">
            <a:avLst/>
          </a:prstGeom>
        </p:spPr>
      </p:pic>
    </p:spTree>
    <p:extLst>
      <p:ext uri="{BB962C8B-B14F-4D97-AF65-F5344CB8AC3E}">
        <p14:creationId xmlns:p14="http://schemas.microsoft.com/office/powerpoint/2010/main" val="27893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AE9BE-0FBE-AD54-68FA-B3D85B47470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AE1AF297-37FB-FAF2-0DC2-17A51F0E9086}"/>
              </a:ext>
            </a:extLst>
          </p:cNvPr>
          <p:cNvGrpSpPr/>
          <p:nvPr/>
        </p:nvGrpSpPr>
        <p:grpSpPr>
          <a:xfrm>
            <a:off x="-1" y="-13403"/>
            <a:ext cx="12211051" cy="732223"/>
            <a:chOff x="-1" y="-13403"/>
            <a:chExt cx="12211051" cy="732223"/>
          </a:xfrm>
        </p:grpSpPr>
        <p:sp>
          <p:nvSpPr>
            <p:cNvPr id="12" name="Rectangle 11">
              <a:extLst>
                <a:ext uri="{FF2B5EF4-FFF2-40B4-BE49-F238E27FC236}">
                  <a16:creationId xmlns:a16="http://schemas.microsoft.com/office/drawing/2014/main" id="{D6C15AE6-5B8B-5FAA-5FF5-D5436841FE1F}"/>
                </a:ext>
              </a:extLst>
            </p:cNvPr>
            <p:cNvSpPr/>
            <p:nvPr/>
          </p:nvSpPr>
          <p:spPr>
            <a:xfrm>
              <a:off x="19050" y="-12700"/>
              <a:ext cx="12192000" cy="731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08D95F-8C02-9A10-FEA3-CE901B4469A8}"/>
                </a:ext>
              </a:extLst>
            </p:cNvPr>
            <p:cNvSpPr/>
            <p:nvPr/>
          </p:nvSpPr>
          <p:spPr>
            <a:xfrm>
              <a:off x="9877072" y="-12700"/>
              <a:ext cx="2325511" cy="731520"/>
            </a:xfrm>
            <a:prstGeom prst="rect">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538B7BE5-2CAF-D983-6D4A-FDEB259C85F0}"/>
                </a:ext>
              </a:extLst>
            </p:cNvPr>
            <p:cNvSpPr/>
            <p:nvPr/>
          </p:nvSpPr>
          <p:spPr>
            <a:xfrm flipH="1">
              <a:off x="9033509" y="-12700"/>
              <a:ext cx="850994" cy="731520"/>
            </a:xfrm>
            <a:prstGeom prst="rtTriangle">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ED199611-165A-6773-D60B-66B74B0D4496}"/>
                </a:ext>
              </a:extLst>
            </p:cNvPr>
            <p:cNvSpPr/>
            <p:nvPr/>
          </p:nvSpPr>
          <p:spPr>
            <a:xfrm rot="10800000" flipH="1">
              <a:off x="8951551" y="-13403"/>
              <a:ext cx="850994" cy="731520"/>
            </a:xfrm>
            <a:prstGeom prst="rtTriangle">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2CB97A-2D34-A24E-AEED-CCF48C5D714E}"/>
                </a:ext>
              </a:extLst>
            </p:cNvPr>
            <p:cNvSpPr/>
            <p:nvPr/>
          </p:nvSpPr>
          <p:spPr>
            <a:xfrm>
              <a:off x="-1" y="-12700"/>
              <a:ext cx="8961120" cy="731520"/>
            </a:xfrm>
            <a:prstGeom prst="rect">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re 1">
            <a:extLst>
              <a:ext uri="{FF2B5EF4-FFF2-40B4-BE49-F238E27FC236}">
                <a16:creationId xmlns:a16="http://schemas.microsoft.com/office/drawing/2014/main" id="{0F7AE0F6-B0B5-C8A3-E8A3-65BE493D44B2}"/>
              </a:ext>
            </a:extLst>
          </p:cNvPr>
          <p:cNvSpPr txBox="1">
            <a:spLocks/>
          </p:cNvSpPr>
          <p:nvPr/>
        </p:nvSpPr>
        <p:spPr>
          <a:xfrm>
            <a:off x="242271" y="48260"/>
            <a:ext cx="8700813" cy="609600"/>
          </a:xfrm>
          <a:prstGeom prst="rect">
            <a:avLst/>
          </a:prstGeom>
        </p:spPr>
        <p:txBody>
          <a:bodyPr vert="horz" lIns="91440" tIns="45720" rIns="91440" bIns="45720" rtlCol="0" anchor="t">
            <a:noAutofit/>
          </a:bodyPr>
          <a:lstStyle/>
          <a:p>
            <a:pPr>
              <a:spcBef>
                <a:spcPct val="0"/>
              </a:spcBef>
              <a:defRPr/>
            </a:pPr>
            <a:endParaRPr lang="en-US" sz="3200" b="1">
              <a:solidFill>
                <a:schemeClr val="bg1"/>
              </a:solidFill>
              <a:latin typeface="Georgia" panose="02040502050405020303" pitchFamily="18" charset="0"/>
              <a:cs typeface="Arial" panose="020B0604020202020204" pitchFamily="34" charset="0"/>
            </a:endParaRPr>
          </a:p>
        </p:txBody>
      </p:sp>
      <p:sp>
        <p:nvSpPr>
          <p:cNvPr id="31" name="Slide Number Placeholder 30">
            <a:extLst>
              <a:ext uri="{FF2B5EF4-FFF2-40B4-BE49-F238E27FC236}">
                <a16:creationId xmlns:a16="http://schemas.microsoft.com/office/drawing/2014/main" id="{6E85B751-DD2B-FE32-5708-DDC593A5898D}"/>
              </a:ext>
            </a:extLst>
          </p:cNvPr>
          <p:cNvSpPr>
            <a:spLocks noGrp="1"/>
          </p:cNvSpPr>
          <p:nvPr>
            <p:ph type="sldNum" sz="quarter" idx="7"/>
          </p:nvPr>
        </p:nvSpPr>
        <p:spPr>
          <a:xfrm>
            <a:off x="11945366" y="6611289"/>
            <a:ext cx="179070" cy="228600"/>
          </a:xfrm>
          <a:prstGeom prst="rect">
            <a:avLst/>
          </a:prstGeom>
        </p:spPr>
        <p:txBody>
          <a:bodyPr wrap="square" lIns="0" tIns="0" rIns="0" bIns="0" anchor="ctr">
            <a:spAutoFit/>
          </a:bodyPr>
          <a:lstStyle>
            <a:defPPr>
              <a:defRPr lang="en-US"/>
            </a:defPPr>
            <a:lvl1pPr marL="0" algn="l" defTabSz="914400" rtl="0" eaLnBrk="1" latinLnBrk="0" hangingPunct="1">
              <a:defRPr sz="1600" b="0" i="0" kern="1200">
                <a:solidFill>
                  <a:srgbClr val="00347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ctr">
              <a:lnSpc>
                <a:spcPts val="1614"/>
              </a:lnSpc>
            </a:pPr>
            <a:fld id="{81D60167-4931-47E6-BA6A-407CBD079E47}" type="slidenum">
              <a:rPr lang="en-US" spc="-5" smtClean="0"/>
              <a:pPr marL="38100" algn="ctr">
                <a:lnSpc>
                  <a:spcPts val="1614"/>
                </a:lnSpc>
              </a:pPr>
              <a:t>13</a:t>
            </a:fld>
            <a:endParaRPr lang="en-US" sz="2400" spc="-5">
              <a:solidFill>
                <a:schemeClr val="bg1"/>
              </a:solidFill>
              <a:latin typeface="Georgia" panose="02040502050405020303" pitchFamily="18" charset="0"/>
            </a:endParaRPr>
          </a:p>
        </p:txBody>
      </p:sp>
      <p:sp>
        <p:nvSpPr>
          <p:cNvPr id="3" name="TextBox 2">
            <a:extLst>
              <a:ext uri="{FF2B5EF4-FFF2-40B4-BE49-F238E27FC236}">
                <a16:creationId xmlns:a16="http://schemas.microsoft.com/office/drawing/2014/main" id="{52E6A96A-37A0-543A-F26B-A2DA40E0E1E1}"/>
              </a:ext>
            </a:extLst>
          </p:cNvPr>
          <p:cNvSpPr txBox="1"/>
          <p:nvPr/>
        </p:nvSpPr>
        <p:spPr>
          <a:xfrm>
            <a:off x="242271" y="733511"/>
            <a:ext cx="11526176" cy="400110"/>
          </a:xfrm>
          <a:prstGeom prst="rect">
            <a:avLst/>
          </a:prstGeom>
          <a:noFill/>
        </p:spPr>
        <p:txBody>
          <a:bodyPr wrap="square">
            <a:spAutoFit/>
          </a:bodyPr>
          <a:lstStyle/>
          <a:p>
            <a:r>
              <a:rPr lang="en-US" sz="2000">
                <a:effectLst/>
                <a:latin typeface="Georgia" panose="02040502050405020303" pitchFamily="18" charset="0"/>
                <a:ea typeface="Times New Roman" panose="02020603050405020304" pitchFamily="18" charset="0"/>
              </a:rPr>
              <a:t>Multi-structural fibril-reinforced poro-hyperelastic (</a:t>
            </a:r>
            <a:r>
              <a:rPr lang="en-US" sz="2000" b="1">
                <a:effectLst/>
                <a:latin typeface="Georgia" panose="02040502050405020303" pitchFamily="18" charset="0"/>
                <a:ea typeface="Times New Roman" panose="02020603050405020304" pitchFamily="18" charset="0"/>
              </a:rPr>
              <a:t>MS-FRPHE</a:t>
            </a:r>
            <a:r>
              <a:rPr lang="en-US" sz="2000">
                <a:effectLst/>
                <a:latin typeface="Georgia" panose="02040502050405020303" pitchFamily="18" charset="0"/>
                <a:ea typeface="Times New Roman" panose="02020603050405020304" pitchFamily="18" charset="0"/>
              </a:rPr>
              <a:t>) finite element model </a:t>
            </a:r>
            <a:endParaRPr lang="en-US" sz="2000">
              <a:latin typeface="Georgia" panose="02040502050405020303" pitchFamily="18" charset="0"/>
            </a:endParaRPr>
          </a:p>
        </p:txBody>
      </p:sp>
      <p:sp>
        <p:nvSpPr>
          <p:cNvPr id="51" name="Titre 1">
            <a:extLst>
              <a:ext uri="{FF2B5EF4-FFF2-40B4-BE49-F238E27FC236}">
                <a16:creationId xmlns:a16="http://schemas.microsoft.com/office/drawing/2014/main" id="{705DC3FE-7147-C007-94C1-5508E3E5AB02}"/>
              </a:ext>
            </a:extLst>
          </p:cNvPr>
          <p:cNvSpPr txBox="1">
            <a:spLocks/>
          </p:cNvSpPr>
          <p:nvPr/>
        </p:nvSpPr>
        <p:spPr>
          <a:xfrm>
            <a:off x="231244" y="46014"/>
            <a:ext cx="8700813" cy="609600"/>
          </a:xfrm>
          <a:prstGeom prst="rect">
            <a:avLst/>
          </a:prstGeom>
        </p:spPr>
        <p:txBody>
          <a:bodyPr vert="horz" lIns="91440" tIns="45720" rIns="91440" bIns="45720" rtlCol="0" anchor="t">
            <a:noAutofit/>
          </a:bodyPr>
          <a:lstStyle/>
          <a:p>
            <a:pPr>
              <a:spcBef>
                <a:spcPct val="0"/>
              </a:spcBef>
              <a:defRPr/>
            </a:pPr>
            <a:r>
              <a:rPr lang="en-US" sz="3200" b="1">
                <a:solidFill>
                  <a:schemeClr val="bg1"/>
                </a:solidFill>
                <a:latin typeface="Georgia" panose="02040502050405020303" pitchFamily="18" charset="0"/>
                <a:cs typeface="Arial" panose="020B0604020202020204" pitchFamily="34" charset="0"/>
              </a:rPr>
              <a:t>M</a:t>
            </a:r>
            <a:r>
              <a:rPr lang="en-US" sz="3200" b="1" baseline="30000">
                <a:solidFill>
                  <a:schemeClr val="bg1"/>
                </a:solidFill>
                <a:latin typeface="Georgia" panose="02040502050405020303" pitchFamily="18" charset="0"/>
                <a:cs typeface="Arial" panose="020B0604020202020204" pitchFamily="34" charset="0"/>
              </a:rPr>
              <a:t>2</a:t>
            </a:r>
            <a:r>
              <a:rPr lang="en-US" sz="3200" b="1">
                <a:solidFill>
                  <a:schemeClr val="bg1"/>
                </a:solidFill>
                <a:latin typeface="Georgia" panose="02040502050405020303" pitchFamily="18" charset="0"/>
                <a:cs typeface="Arial" panose="020B0604020202020204" pitchFamily="34" charset="0"/>
              </a:rPr>
              <a:t>FE Model Construction </a:t>
            </a:r>
          </a:p>
        </p:txBody>
      </p:sp>
      <p:grpSp>
        <p:nvGrpSpPr>
          <p:cNvPr id="46" name="Group 45">
            <a:extLst>
              <a:ext uri="{FF2B5EF4-FFF2-40B4-BE49-F238E27FC236}">
                <a16:creationId xmlns:a16="http://schemas.microsoft.com/office/drawing/2014/main" id="{E7BA2C9B-ECF9-55F2-6E40-CE87F6A47869}"/>
              </a:ext>
            </a:extLst>
          </p:cNvPr>
          <p:cNvGrpSpPr/>
          <p:nvPr/>
        </p:nvGrpSpPr>
        <p:grpSpPr>
          <a:xfrm>
            <a:off x="19050" y="1133621"/>
            <a:ext cx="12138680" cy="5596591"/>
            <a:chOff x="19050" y="1133621"/>
            <a:chExt cx="12138680" cy="5596591"/>
          </a:xfrm>
        </p:grpSpPr>
        <p:grpSp>
          <p:nvGrpSpPr>
            <p:cNvPr id="4" name="Group 3">
              <a:extLst>
                <a:ext uri="{FF2B5EF4-FFF2-40B4-BE49-F238E27FC236}">
                  <a16:creationId xmlns:a16="http://schemas.microsoft.com/office/drawing/2014/main" id="{FFDB50FB-CD26-5852-E684-225B5021482C}"/>
                </a:ext>
              </a:extLst>
            </p:cNvPr>
            <p:cNvGrpSpPr/>
            <p:nvPr/>
          </p:nvGrpSpPr>
          <p:grpSpPr>
            <a:xfrm>
              <a:off x="5625083" y="1133621"/>
              <a:ext cx="2428907" cy="5596591"/>
              <a:chOff x="5625083" y="1133621"/>
              <a:chExt cx="2428907" cy="5596591"/>
            </a:xfrm>
          </p:grpSpPr>
          <p:sp>
            <p:nvSpPr>
              <p:cNvPr id="6" name="Rectangle 5">
                <a:extLst>
                  <a:ext uri="{FF2B5EF4-FFF2-40B4-BE49-F238E27FC236}">
                    <a16:creationId xmlns:a16="http://schemas.microsoft.com/office/drawing/2014/main" id="{67C3E70A-4A4C-355A-6758-C8E920F8E510}"/>
                  </a:ext>
                </a:extLst>
              </p:cNvPr>
              <p:cNvSpPr/>
              <p:nvPr/>
            </p:nvSpPr>
            <p:spPr>
              <a:xfrm>
                <a:off x="5625083" y="1579897"/>
                <a:ext cx="2428907" cy="5080775"/>
              </a:xfrm>
              <a:prstGeom prst="rect">
                <a:avLst/>
              </a:prstGeom>
              <a:solidFill>
                <a:schemeClr val="bg2"/>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988713F-C1FF-EDCA-8CC5-2981E83C3170}"/>
                  </a:ext>
                </a:extLst>
              </p:cNvPr>
              <p:cNvPicPr>
                <a:picLocks noChangeAspect="1"/>
              </p:cNvPicPr>
              <p:nvPr/>
            </p:nvPicPr>
            <p:blipFill>
              <a:blip r:embed="rId3"/>
              <a:stretch>
                <a:fillRect/>
              </a:stretch>
            </p:blipFill>
            <p:spPr>
              <a:xfrm>
                <a:off x="5780034" y="1864302"/>
                <a:ext cx="2105796" cy="4865910"/>
              </a:xfrm>
              <a:prstGeom prst="rect">
                <a:avLst/>
              </a:prstGeom>
            </p:spPr>
          </p:pic>
          <p:sp>
            <p:nvSpPr>
              <p:cNvPr id="23" name="TextBox 22">
                <a:extLst>
                  <a:ext uri="{FF2B5EF4-FFF2-40B4-BE49-F238E27FC236}">
                    <a16:creationId xmlns:a16="http://schemas.microsoft.com/office/drawing/2014/main" id="{05F15581-270A-88E4-3CBA-52BADF08E670}"/>
                  </a:ext>
                </a:extLst>
              </p:cNvPr>
              <p:cNvSpPr txBox="1"/>
              <p:nvPr/>
            </p:nvSpPr>
            <p:spPr>
              <a:xfrm>
                <a:off x="5663766" y="1133621"/>
                <a:ext cx="2338331" cy="400110"/>
              </a:xfrm>
              <a:prstGeom prst="rect">
                <a:avLst/>
              </a:prstGeom>
              <a:noFill/>
            </p:spPr>
            <p:txBody>
              <a:bodyPr wrap="square" rtlCol="0">
                <a:spAutoFit/>
              </a:bodyPr>
              <a:lstStyle/>
              <a:p>
                <a:pPr algn="ctr"/>
                <a:r>
                  <a:rPr lang="en-US" sz="2000" b="1" dirty="0">
                    <a:latin typeface="Georgia" panose="02040502050405020303" pitchFamily="18" charset="0"/>
                  </a:rPr>
                  <a:t>RVE</a:t>
                </a:r>
                <a:endParaRPr lang="en-US" sz="2000" b="1" dirty="0">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D70961B0-B19A-1C49-02A6-14949C6B3879}"/>
                </a:ext>
              </a:extLst>
            </p:cNvPr>
            <p:cNvGrpSpPr/>
            <p:nvPr/>
          </p:nvGrpSpPr>
          <p:grpSpPr>
            <a:xfrm>
              <a:off x="2142705" y="1133621"/>
              <a:ext cx="3409464" cy="5552609"/>
              <a:chOff x="2142705" y="1133621"/>
              <a:chExt cx="3409464" cy="5552609"/>
            </a:xfrm>
          </p:grpSpPr>
          <p:sp>
            <p:nvSpPr>
              <p:cNvPr id="8" name="TextBox 7">
                <a:extLst>
                  <a:ext uri="{FF2B5EF4-FFF2-40B4-BE49-F238E27FC236}">
                    <a16:creationId xmlns:a16="http://schemas.microsoft.com/office/drawing/2014/main" id="{694A8477-0CC7-2FF2-89C6-71E913AA26AB}"/>
                  </a:ext>
                </a:extLst>
              </p:cNvPr>
              <p:cNvSpPr txBox="1"/>
              <p:nvPr/>
            </p:nvSpPr>
            <p:spPr>
              <a:xfrm>
                <a:off x="2758555" y="1133621"/>
                <a:ext cx="2338331" cy="400110"/>
              </a:xfrm>
              <a:prstGeom prst="rect">
                <a:avLst/>
              </a:prstGeom>
              <a:noFill/>
            </p:spPr>
            <p:txBody>
              <a:bodyPr wrap="square" rtlCol="0">
                <a:spAutoFit/>
              </a:bodyPr>
              <a:lstStyle/>
              <a:p>
                <a:pPr algn="ctr"/>
                <a:r>
                  <a:rPr lang="en-US" sz="2000" b="1" dirty="0">
                    <a:latin typeface="Georgia" panose="02040502050405020303" pitchFamily="18" charset="0"/>
                  </a:rPr>
                  <a:t>Quadrant model</a:t>
                </a:r>
              </a:p>
            </p:txBody>
          </p:sp>
          <p:sp>
            <p:nvSpPr>
              <p:cNvPr id="14" name="Left Brace 13">
                <a:extLst>
                  <a:ext uri="{FF2B5EF4-FFF2-40B4-BE49-F238E27FC236}">
                    <a16:creationId xmlns:a16="http://schemas.microsoft.com/office/drawing/2014/main" id="{4AEBAE5E-F256-8F75-E61C-6CECC7F1DC86}"/>
                  </a:ext>
                </a:extLst>
              </p:cNvPr>
              <p:cNvSpPr/>
              <p:nvPr/>
            </p:nvSpPr>
            <p:spPr>
              <a:xfrm>
                <a:off x="2142705" y="166563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7B92E235-FB8F-8A42-2D1A-3D681ED46AB9}"/>
                  </a:ext>
                </a:extLst>
              </p:cNvPr>
              <p:cNvSpPr/>
              <p:nvPr/>
            </p:nvSpPr>
            <p:spPr>
              <a:xfrm>
                <a:off x="2142705" y="321997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E5317DF2-6B80-216B-1C14-8D90B8E9C9DF}"/>
                  </a:ext>
                </a:extLst>
              </p:cNvPr>
              <p:cNvSpPr/>
              <p:nvPr/>
            </p:nvSpPr>
            <p:spPr>
              <a:xfrm>
                <a:off x="2142705" y="4765990"/>
                <a:ext cx="171450" cy="19202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1" name="Group 20">
                <a:extLst>
                  <a:ext uri="{FF2B5EF4-FFF2-40B4-BE49-F238E27FC236}">
                    <a16:creationId xmlns:a16="http://schemas.microsoft.com/office/drawing/2014/main" id="{17A9D085-0F4A-F3DC-6C21-1DF2BD59F5B7}"/>
                  </a:ext>
                </a:extLst>
              </p:cNvPr>
              <p:cNvGrpSpPr/>
              <p:nvPr/>
            </p:nvGrpSpPr>
            <p:grpSpPr>
              <a:xfrm>
                <a:off x="2399879" y="1865628"/>
                <a:ext cx="3152290" cy="4524189"/>
                <a:chOff x="2434149" y="1536993"/>
                <a:chExt cx="3152290" cy="4524189"/>
              </a:xfrm>
            </p:grpSpPr>
            <p:pic>
              <p:nvPicPr>
                <p:cNvPr id="28" name="Picture 27">
                  <a:extLst>
                    <a:ext uri="{FF2B5EF4-FFF2-40B4-BE49-F238E27FC236}">
                      <a16:creationId xmlns:a16="http://schemas.microsoft.com/office/drawing/2014/main" id="{E81DA341-2CCF-C649-5FCE-D71B9B9426CC}"/>
                    </a:ext>
                  </a:extLst>
                </p:cNvPr>
                <p:cNvPicPr>
                  <a:picLocks noChangeAspect="1"/>
                </p:cNvPicPr>
                <p:nvPr/>
              </p:nvPicPr>
              <p:blipFill>
                <a:blip r:embed="rId4"/>
                <a:stretch>
                  <a:fillRect/>
                </a:stretch>
              </p:blipFill>
              <p:spPr>
                <a:xfrm>
                  <a:off x="2434150" y="1536993"/>
                  <a:ext cx="3136856" cy="853796"/>
                </a:xfrm>
                <a:prstGeom prst="rect">
                  <a:avLst/>
                </a:prstGeom>
              </p:spPr>
            </p:pic>
            <p:grpSp>
              <p:nvGrpSpPr>
                <p:cNvPr id="29" name="Group 28">
                  <a:extLst>
                    <a:ext uri="{FF2B5EF4-FFF2-40B4-BE49-F238E27FC236}">
                      <a16:creationId xmlns:a16="http://schemas.microsoft.com/office/drawing/2014/main" id="{AD401655-6383-6F51-E13A-3108DACC3749}"/>
                    </a:ext>
                  </a:extLst>
                </p:cNvPr>
                <p:cNvGrpSpPr/>
                <p:nvPr/>
              </p:nvGrpSpPr>
              <p:grpSpPr>
                <a:xfrm>
                  <a:off x="2434151" y="3114823"/>
                  <a:ext cx="3136857" cy="788816"/>
                  <a:chOff x="4062441" y="4236862"/>
                  <a:chExt cx="5081560" cy="1224611"/>
                </a:xfrm>
              </p:grpSpPr>
              <p:sp>
                <p:nvSpPr>
                  <p:cNvPr id="37" name="Freeform 9">
                    <a:extLst>
                      <a:ext uri="{FF2B5EF4-FFF2-40B4-BE49-F238E27FC236}">
                        <a16:creationId xmlns:a16="http://schemas.microsoft.com/office/drawing/2014/main" id="{929A1B3C-6866-2788-B05B-A88CF7CEB19B}"/>
                      </a:ext>
                    </a:extLst>
                  </p:cNvPr>
                  <p:cNvSpPr/>
                  <p:nvPr/>
                </p:nvSpPr>
                <p:spPr>
                  <a:xfrm>
                    <a:off x="4062441" y="4236862"/>
                    <a:ext cx="2289766" cy="1204825"/>
                  </a:xfrm>
                  <a:custGeom>
                    <a:avLst/>
                    <a:gdLst/>
                    <a:ahLst/>
                    <a:cxnLst/>
                    <a:rect l="l" t="t" r="r" b="b"/>
                    <a:pathLst>
                      <a:path w="2289766" h="1204825">
                        <a:moveTo>
                          <a:pt x="0" y="0"/>
                        </a:moveTo>
                        <a:lnTo>
                          <a:pt x="2289766" y="0"/>
                        </a:lnTo>
                        <a:lnTo>
                          <a:pt x="2289766" y="1204824"/>
                        </a:lnTo>
                        <a:lnTo>
                          <a:pt x="0" y="1204824"/>
                        </a:lnTo>
                        <a:lnTo>
                          <a:pt x="0" y="0"/>
                        </a:lnTo>
                        <a:close/>
                      </a:path>
                    </a:pathLst>
                  </a:custGeom>
                  <a:blipFill>
                    <a:blip r:embed="rId5"/>
                    <a:stretch>
                      <a:fillRect/>
                    </a:stretch>
                  </a:blipFill>
                </p:spPr>
                <p:txBody>
                  <a:bodyPr/>
                  <a:lstStyle/>
                  <a:p>
                    <a:endParaRPr lang="en-US"/>
                  </a:p>
                </p:txBody>
              </p:sp>
              <p:grpSp>
                <p:nvGrpSpPr>
                  <p:cNvPr id="38" name="Group 10">
                    <a:extLst>
                      <a:ext uri="{FF2B5EF4-FFF2-40B4-BE49-F238E27FC236}">
                        <a16:creationId xmlns:a16="http://schemas.microsoft.com/office/drawing/2014/main" id="{C6806FE0-9748-0850-3A8D-D23566B74D40}"/>
                      </a:ext>
                    </a:extLst>
                  </p:cNvPr>
                  <p:cNvGrpSpPr/>
                  <p:nvPr/>
                </p:nvGrpSpPr>
                <p:grpSpPr>
                  <a:xfrm>
                    <a:off x="6446719" y="4754454"/>
                    <a:ext cx="181502" cy="181502"/>
                    <a:chOff x="0" y="0"/>
                    <a:chExt cx="812800" cy="812800"/>
                  </a:xfrm>
                </p:grpSpPr>
                <p:sp>
                  <p:nvSpPr>
                    <p:cNvPr id="40" name="Freeform 11">
                      <a:extLst>
                        <a:ext uri="{FF2B5EF4-FFF2-40B4-BE49-F238E27FC236}">
                          <a16:creationId xmlns:a16="http://schemas.microsoft.com/office/drawing/2014/main" id="{E57F6635-5417-F600-8F34-87B2751FDE8A}"/>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41" name="TextBox 12">
                      <a:extLst>
                        <a:ext uri="{FF2B5EF4-FFF2-40B4-BE49-F238E27FC236}">
                          <a16:creationId xmlns:a16="http://schemas.microsoft.com/office/drawing/2014/main" id="{A7B78EF9-F970-E61F-DB97-7B63C9B03CB8}"/>
                        </a:ext>
                      </a:extLst>
                    </p:cNvPr>
                    <p:cNvSpPr txBox="1"/>
                    <p:nvPr/>
                  </p:nvSpPr>
                  <p:spPr>
                    <a:xfrm>
                      <a:off x="190500" y="152400"/>
                      <a:ext cx="431800" cy="469900"/>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13">
                    <a:extLst>
                      <a:ext uri="{FF2B5EF4-FFF2-40B4-BE49-F238E27FC236}">
                        <a16:creationId xmlns:a16="http://schemas.microsoft.com/office/drawing/2014/main" id="{2E8A2DD3-8A72-33E5-2F23-02E58A07AFBB}"/>
                      </a:ext>
                    </a:extLst>
                  </p:cNvPr>
                  <p:cNvSpPr/>
                  <p:nvPr/>
                </p:nvSpPr>
                <p:spPr>
                  <a:xfrm>
                    <a:off x="6746340" y="4236864"/>
                    <a:ext cx="2397661" cy="1224609"/>
                  </a:xfrm>
                  <a:custGeom>
                    <a:avLst/>
                    <a:gdLst/>
                    <a:ahLst/>
                    <a:cxnLst/>
                    <a:rect l="l" t="t" r="r" b="b"/>
                    <a:pathLst>
                      <a:path w="2397661" h="1204825">
                        <a:moveTo>
                          <a:pt x="0" y="0"/>
                        </a:moveTo>
                        <a:lnTo>
                          <a:pt x="2397661" y="0"/>
                        </a:lnTo>
                        <a:lnTo>
                          <a:pt x="2397661" y="1204824"/>
                        </a:lnTo>
                        <a:lnTo>
                          <a:pt x="0" y="1204824"/>
                        </a:lnTo>
                        <a:lnTo>
                          <a:pt x="0" y="0"/>
                        </a:lnTo>
                        <a:close/>
                      </a:path>
                    </a:pathLst>
                  </a:custGeom>
                  <a:blipFill>
                    <a:blip r:embed="rId6"/>
                    <a:stretch>
                      <a:fillRect/>
                    </a:stretch>
                  </a:blipFill>
                </p:spPr>
                <p:txBody>
                  <a:bodyPr/>
                  <a:lstStyle/>
                  <a:p>
                    <a:endParaRPr lang="en-US"/>
                  </a:p>
                </p:txBody>
              </p:sp>
            </p:grpSp>
            <p:grpSp>
              <p:nvGrpSpPr>
                <p:cNvPr id="30" name="Group 29">
                  <a:extLst>
                    <a:ext uri="{FF2B5EF4-FFF2-40B4-BE49-F238E27FC236}">
                      <a16:creationId xmlns:a16="http://schemas.microsoft.com/office/drawing/2014/main" id="{0961C0B9-31E1-93DC-8AFA-B69523FB181F}"/>
                    </a:ext>
                  </a:extLst>
                </p:cNvPr>
                <p:cNvGrpSpPr/>
                <p:nvPr/>
              </p:nvGrpSpPr>
              <p:grpSpPr>
                <a:xfrm>
                  <a:off x="2434149" y="4765445"/>
                  <a:ext cx="3152290" cy="1295737"/>
                  <a:chOff x="4196971" y="7100028"/>
                  <a:chExt cx="4947029" cy="2091972"/>
                </a:xfrm>
              </p:grpSpPr>
              <p:sp>
                <p:nvSpPr>
                  <p:cNvPr id="32" name="Freeform 14">
                    <a:extLst>
                      <a:ext uri="{FF2B5EF4-FFF2-40B4-BE49-F238E27FC236}">
                        <a16:creationId xmlns:a16="http://schemas.microsoft.com/office/drawing/2014/main" id="{855561F5-DA4E-50FF-4D08-88A963861638}"/>
                      </a:ext>
                    </a:extLst>
                  </p:cNvPr>
                  <p:cNvSpPr/>
                  <p:nvPr/>
                </p:nvSpPr>
                <p:spPr>
                  <a:xfrm>
                    <a:off x="4196971" y="7100028"/>
                    <a:ext cx="2155236" cy="2091968"/>
                  </a:xfrm>
                  <a:custGeom>
                    <a:avLst/>
                    <a:gdLst/>
                    <a:ahLst/>
                    <a:cxnLst/>
                    <a:rect l="l" t="t" r="r" b="b"/>
                    <a:pathLst>
                      <a:path w="2289766" h="2091959">
                        <a:moveTo>
                          <a:pt x="0" y="0"/>
                        </a:moveTo>
                        <a:lnTo>
                          <a:pt x="2289766" y="0"/>
                        </a:lnTo>
                        <a:lnTo>
                          <a:pt x="2289766" y="2091959"/>
                        </a:lnTo>
                        <a:lnTo>
                          <a:pt x="0" y="2091959"/>
                        </a:lnTo>
                        <a:lnTo>
                          <a:pt x="0" y="0"/>
                        </a:lnTo>
                        <a:close/>
                      </a:path>
                    </a:pathLst>
                  </a:custGeom>
                  <a:blipFill>
                    <a:blip r:embed="rId7"/>
                    <a:stretch>
                      <a:fillRect/>
                    </a:stretch>
                  </a:blipFill>
                </p:spPr>
                <p:txBody>
                  <a:bodyPr/>
                  <a:lstStyle/>
                  <a:p>
                    <a:endParaRPr lang="en-US"/>
                  </a:p>
                </p:txBody>
              </p:sp>
              <p:sp>
                <p:nvSpPr>
                  <p:cNvPr id="33" name="Freeform 15">
                    <a:extLst>
                      <a:ext uri="{FF2B5EF4-FFF2-40B4-BE49-F238E27FC236}">
                        <a16:creationId xmlns:a16="http://schemas.microsoft.com/office/drawing/2014/main" id="{1FF3F95A-2A3C-46DF-4999-A90372E27275}"/>
                      </a:ext>
                    </a:extLst>
                  </p:cNvPr>
                  <p:cNvSpPr/>
                  <p:nvPr/>
                </p:nvSpPr>
                <p:spPr>
                  <a:xfrm>
                    <a:off x="6746340" y="7100030"/>
                    <a:ext cx="2397660" cy="2091970"/>
                  </a:xfrm>
                  <a:custGeom>
                    <a:avLst/>
                    <a:gdLst/>
                    <a:ahLst/>
                    <a:cxnLst/>
                    <a:rect l="l" t="t" r="r" b="b"/>
                    <a:pathLst>
                      <a:path w="2397661" h="2091959">
                        <a:moveTo>
                          <a:pt x="0" y="0"/>
                        </a:moveTo>
                        <a:lnTo>
                          <a:pt x="2397661" y="0"/>
                        </a:lnTo>
                        <a:lnTo>
                          <a:pt x="2397661" y="2091959"/>
                        </a:lnTo>
                        <a:lnTo>
                          <a:pt x="0" y="2091959"/>
                        </a:lnTo>
                        <a:lnTo>
                          <a:pt x="0" y="0"/>
                        </a:lnTo>
                        <a:close/>
                      </a:path>
                    </a:pathLst>
                  </a:custGeom>
                  <a:blipFill>
                    <a:blip r:embed="rId8"/>
                    <a:stretch>
                      <a:fillRect t="-2506" b="-2506"/>
                    </a:stretch>
                  </a:blipFill>
                </p:spPr>
                <p:txBody>
                  <a:bodyPr/>
                  <a:lstStyle/>
                  <a:p>
                    <a:endParaRPr lang="en-US"/>
                  </a:p>
                </p:txBody>
              </p:sp>
              <p:grpSp>
                <p:nvGrpSpPr>
                  <p:cNvPr id="34" name="Group 16">
                    <a:extLst>
                      <a:ext uri="{FF2B5EF4-FFF2-40B4-BE49-F238E27FC236}">
                        <a16:creationId xmlns:a16="http://schemas.microsoft.com/office/drawing/2014/main" id="{239A2DDC-EE21-B9E5-29F3-3742E5C46051}"/>
                      </a:ext>
                    </a:extLst>
                  </p:cNvPr>
                  <p:cNvGrpSpPr/>
                  <p:nvPr/>
                </p:nvGrpSpPr>
                <p:grpSpPr>
                  <a:xfrm>
                    <a:off x="6446719" y="7897367"/>
                    <a:ext cx="181502" cy="301113"/>
                    <a:chOff x="0" y="0"/>
                    <a:chExt cx="812800" cy="1348447"/>
                  </a:xfrm>
                </p:grpSpPr>
                <p:sp>
                  <p:nvSpPr>
                    <p:cNvPr id="35" name="Freeform 17">
                      <a:extLst>
                        <a:ext uri="{FF2B5EF4-FFF2-40B4-BE49-F238E27FC236}">
                          <a16:creationId xmlns:a16="http://schemas.microsoft.com/office/drawing/2014/main" id="{E9FBAFE7-2071-6BC6-0E0B-73FCC7EA748B}"/>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36" name="TextBox 18">
                      <a:extLst>
                        <a:ext uri="{FF2B5EF4-FFF2-40B4-BE49-F238E27FC236}">
                          <a16:creationId xmlns:a16="http://schemas.microsoft.com/office/drawing/2014/main" id="{18B01062-E69A-B159-91A0-8C2CF6D40875}"/>
                        </a:ext>
                      </a:extLst>
                    </p:cNvPr>
                    <p:cNvSpPr txBox="1"/>
                    <p:nvPr/>
                  </p:nvSpPr>
                  <p:spPr>
                    <a:xfrm>
                      <a:off x="190503" y="878535"/>
                      <a:ext cx="431802" cy="469912"/>
                    </a:xfrm>
                    <a:prstGeom prst="rect">
                      <a:avLst/>
                    </a:prstGeom>
                  </p:spPr>
                  <p:txBody>
                    <a:bodyPr lIns="50800" tIns="50800" rIns="50800" bIns="50800" rtlCol="0" anchor="ctr"/>
                    <a:lstStyle/>
                    <a:p>
                      <a:pPr algn="ctr">
                        <a:lnSpc>
                          <a:spcPts val="2659"/>
                        </a:lnSpc>
                        <a:spcBef>
                          <a:spcPct val="0"/>
                        </a:spcBef>
                      </a:pPr>
                      <a:endParaRPr/>
                    </a:p>
                  </p:txBody>
                </p:sp>
              </p:grpSp>
            </p:grpSp>
          </p:grpSp>
          <p:sp>
            <p:nvSpPr>
              <p:cNvPr id="24" name="TextBox 23">
                <a:extLst>
                  <a:ext uri="{FF2B5EF4-FFF2-40B4-BE49-F238E27FC236}">
                    <a16:creationId xmlns:a16="http://schemas.microsoft.com/office/drawing/2014/main" id="{75FA9CCD-EED8-605A-8F2E-79CCC9B4C69B}"/>
                  </a:ext>
                </a:extLst>
              </p:cNvPr>
              <p:cNvSpPr txBox="1"/>
              <p:nvPr/>
            </p:nvSpPr>
            <p:spPr>
              <a:xfrm>
                <a:off x="2557452" y="1614500"/>
                <a:ext cx="1007269" cy="276999"/>
              </a:xfrm>
              <a:prstGeom prst="rect">
                <a:avLst/>
              </a:prstGeom>
              <a:noFill/>
            </p:spPr>
            <p:txBody>
              <a:bodyPr wrap="square" rtlCol="0">
                <a:spAutoFit/>
              </a:bodyPr>
              <a:lstStyle/>
              <a:p>
                <a:pPr algn="ctr"/>
                <a:r>
                  <a:rPr lang="en-US" sz="1200" b="1" dirty="0">
                    <a:latin typeface="Georgia" panose="02040502050405020303" pitchFamily="18" charset="0"/>
                  </a:rPr>
                  <a:t>with cell</a:t>
                </a:r>
              </a:p>
            </p:txBody>
          </p:sp>
          <p:sp>
            <p:nvSpPr>
              <p:cNvPr id="25" name="TextBox 24">
                <a:extLst>
                  <a:ext uri="{FF2B5EF4-FFF2-40B4-BE49-F238E27FC236}">
                    <a16:creationId xmlns:a16="http://schemas.microsoft.com/office/drawing/2014/main" id="{A18618C1-0F39-ADEA-28A8-A503335E3351}"/>
                  </a:ext>
                </a:extLst>
              </p:cNvPr>
              <p:cNvSpPr txBox="1"/>
              <p:nvPr/>
            </p:nvSpPr>
            <p:spPr>
              <a:xfrm>
                <a:off x="4136628" y="1614500"/>
                <a:ext cx="1165628" cy="276999"/>
              </a:xfrm>
              <a:prstGeom prst="rect">
                <a:avLst/>
              </a:prstGeom>
              <a:noFill/>
            </p:spPr>
            <p:txBody>
              <a:bodyPr wrap="square" rtlCol="0">
                <a:spAutoFit/>
              </a:bodyPr>
              <a:lstStyle/>
              <a:p>
                <a:pPr algn="ctr"/>
                <a:r>
                  <a:rPr lang="en-US" sz="1200" b="1" dirty="0">
                    <a:latin typeface="Georgia" panose="02040502050405020303" pitchFamily="18" charset="0"/>
                  </a:rPr>
                  <a:t>without cell</a:t>
                </a:r>
              </a:p>
            </p:txBody>
          </p:sp>
        </p:grpSp>
        <p:grpSp>
          <p:nvGrpSpPr>
            <p:cNvPr id="11" name="Group 10">
              <a:extLst>
                <a:ext uri="{FF2B5EF4-FFF2-40B4-BE49-F238E27FC236}">
                  <a16:creationId xmlns:a16="http://schemas.microsoft.com/office/drawing/2014/main" id="{8D6B69A1-02CD-40BB-E19A-17A67F1C223C}"/>
                </a:ext>
              </a:extLst>
            </p:cNvPr>
            <p:cNvGrpSpPr/>
            <p:nvPr/>
          </p:nvGrpSpPr>
          <p:grpSpPr>
            <a:xfrm>
              <a:off x="7940440" y="1144212"/>
              <a:ext cx="4217290" cy="4653723"/>
              <a:chOff x="7940440" y="1144212"/>
              <a:chExt cx="4217290" cy="4653723"/>
            </a:xfrm>
          </p:grpSpPr>
          <p:grpSp>
            <p:nvGrpSpPr>
              <p:cNvPr id="7" name="object 23">
                <a:extLst>
                  <a:ext uri="{FF2B5EF4-FFF2-40B4-BE49-F238E27FC236}">
                    <a16:creationId xmlns:a16="http://schemas.microsoft.com/office/drawing/2014/main" id="{C124EE65-C164-CB19-5D70-6F035132CABF}"/>
                  </a:ext>
                </a:extLst>
              </p:cNvPr>
              <p:cNvGrpSpPr/>
              <p:nvPr/>
            </p:nvGrpSpPr>
            <p:grpSpPr>
              <a:xfrm>
                <a:off x="9144782" y="4063958"/>
                <a:ext cx="789940" cy="233299"/>
                <a:chOff x="9179052" y="3735323"/>
                <a:chExt cx="789940" cy="233299"/>
              </a:xfrm>
            </p:grpSpPr>
            <p:sp>
              <p:nvSpPr>
                <p:cNvPr id="42" name="object 24">
                  <a:extLst>
                    <a:ext uri="{FF2B5EF4-FFF2-40B4-BE49-F238E27FC236}">
                      <a16:creationId xmlns:a16="http://schemas.microsoft.com/office/drawing/2014/main" id="{7AE33637-08B4-23D2-29BC-F9AE5E4F513E}"/>
                    </a:ext>
                  </a:extLst>
                </p:cNvPr>
                <p:cNvSpPr/>
                <p:nvPr/>
              </p:nvSpPr>
              <p:spPr>
                <a:xfrm>
                  <a:off x="9179052" y="3813047"/>
                  <a:ext cx="789940" cy="155575"/>
                </a:xfrm>
                <a:custGeom>
                  <a:avLst/>
                  <a:gdLst/>
                  <a:ahLst/>
                  <a:cxnLst/>
                  <a:rect l="l" t="t" r="r" b="b"/>
                  <a:pathLst>
                    <a:path w="789940" h="155575">
                      <a:moveTo>
                        <a:pt x="789431" y="0"/>
                      </a:moveTo>
                      <a:lnTo>
                        <a:pt x="0" y="0"/>
                      </a:lnTo>
                      <a:lnTo>
                        <a:pt x="0" y="155447"/>
                      </a:lnTo>
                      <a:lnTo>
                        <a:pt x="789431" y="155447"/>
                      </a:lnTo>
                      <a:lnTo>
                        <a:pt x="789431" y="0"/>
                      </a:lnTo>
                      <a:close/>
                    </a:path>
                  </a:pathLst>
                </a:custGeom>
                <a:solidFill>
                  <a:srgbClr val="FFFFFF"/>
                </a:solidFill>
              </p:spPr>
              <p:txBody>
                <a:bodyPr wrap="square" lIns="0" tIns="0" rIns="0" bIns="0" rtlCol="0"/>
                <a:lstStyle/>
                <a:p>
                  <a:endParaRPr/>
                </a:p>
              </p:txBody>
            </p:sp>
            <p:sp>
              <p:nvSpPr>
                <p:cNvPr id="43" name="object 25">
                  <a:extLst>
                    <a:ext uri="{FF2B5EF4-FFF2-40B4-BE49-F238E27FC236}">
                      <a16:creationId xmlns:a16="http://schemas.microsoft.com/office/drawing/2014/main" id="{E2B1C330-9DF5-E72F-F862-B1ACC1898D70}"/>
                    </a:ext>
                  </a:extLst>
                </p:cNvPr>
                <p:cNvSpPr/>
                <p:nvPr/>
              </p:nvSpPr>
              <p:spPr>
                <a:xfrm>
                  <a:off x="9179052" y="3813047"/>
                  <a:ext cx="789940" cy="155575"/>
                </a:xfrm>
                <a:custGeom>
                  <a:avLst/>
                  <a:gdLst/>
                  <a:ahLst/>
                  <a:cxnLst/>
                  <a:rect l="l" t="t" r="r" b="b"/>
                  <a:pathLst>
                    <a:path w="789940" h="155575">
                      <a:moveTo>
                        <a:pt x="0" y="155447"/>
                      </a:moveTo>
                      <a:lnTo>
                        <a:pt x="789431" y="155447"/>
                      </a:lnTo>
                      <a:lnTo>
                        <a:pt x="789431" y="0"/>
                      </a:lnTo>
                      <a:lnTo>
                        <a:pt x="0" y="0"/>
                      </a:lnTo>
                      <a:lnTo>
                        <a:pt x="0" y="155447"/>
                      </a:lnTo>
                      <a:close/>
                    </a:path>
                  </a:pathLst>
                </a:custGeom>
                <a:ln w="12700">
                  <a:solidFill>
                    <a:srgbClr val="FFFFFF"/>
                  </a:solidFill>
                </a:ln>
              </p:spPr>
              <p:txBody>
                <a:bodyPr wrap="square" lIns="0" tIns="0" rIns="0" bIns="0" rtlCol="0"/>
                <a:lstStyle/>
                <a:p>
                  <a:endParaRPr/>
                </a:p>
              </p:txBody>
            </p:sp>
            <p:sp>
              <p:nvSpPr>
                <p:cNvPr id="44" name="object 26">
                  <a:extLst>
                    <a:ext uri="{FF2B5EF4-FFF2-40B4-BE49-F238E27FC236}">
                      <a16:creationId xmlns:a16="http://schemas.microsoft.com/office/drawing/2014/main" id="{AC3D405A-7B99-DB09-E04C-4666ADF49AC2}"/>
                    </a:ext>
                  </a:extLst>
                </p:cNvPr>
                <p:cNvSpPr/>
                <p:nvPr/>
              </p:nvSpPr>
              <p:spPr>
                <a:xfrm>
                  <a:off x="9304020" y="3735323"/>
                  <a:ext cx="599440" cy="155575"/>
                </a:xfrm>
                <a:custGeom>
                  <a:avLst/>
                  <a:gdLst/>
                  <a:ahLst/>
                  <a:cxnLst/>
                  <a:rect l="l" t="t" r="r" b="b"/>
                  <a:pathLst>
                    <a:path w="599440" h="155575">
                      <a:moveTo>
                        <a:pt x="598931" y="0"/>
                      </a:moveTo>
                      <a:lnTo>
                        <a:pt x="0" y="0"/>
                      </a:lnTo>
                      <a:lnTo>
                        <a:pt x="0" y="155448"/>
                      </a:lnTo>
                      <a:lnTo>
                        <a:pt x="598931" y="155448"/>
                      </a:lnTo>
                      <a:lnTo>
                        <a:pt x="598931" y="0"/>
                      </a:lnTo>
                      <a:close/>
                    </a:path>
                  </a:pathLst>
                </a:custGeom>
                <a:solidFill>
                  <a:srgbClr val="FFFFFF"/>
                </a:solidFill>
              </p:spPr>
              <p:txBody>
                <a:bodyPr wrap="square" lIns="0" tIns="0" rIns="0" bIns="0" rtlCol="0"/>
                <a:lstStyle/>
                <a:p>
                  <a:endParaRPr/>
                </a:p>
              </p:txBody>
            </p:sp>
            <p:sp>
              <p:nvSpPr>
                <p:cNvPr id="45" name="object 27">
                  <a:extLst>
                    <a:ext uri="{FF2B5EF4-FFF2-40B4-BE49-F238E27FC236}">
                      <a16:creationId xmlns:a16="http://schemas.microsoft.com/office/drawing/2014/main" id="{5A66125D-CB44-870F-0832-1FAD10F7E5AB}"/>
                    </a:ext>
                  </a:extLst>
                </p:cNvPr>
                <p:cNvSpPr/>
                <p:nvPr/>
              </p:nvSpPr>
              <p:spPr>
                <a:xfrm>
                  <a:off x="9304020" y="3735323"/>
                  <a:ext cx="599440" cy="155575"/>
                </a:xfrm>
                <a:custGeom>
                  <a:avLst/>
                  <a:gdLst/>
                  <a:ahLst/>
                  <a:cxnLst/>
                  <a:rect l="l" t="t" r="r" b="b"/>
                  <a:pathLst>
                    <a:path w="599440" h="155575">
                      <a:moveTo>
                        <a:pt x="0" y="155448"/>
                      </a:moveTo>
                      <a:lnTo>
                        <a:pt x="598931" y="155448"/>
                      </a:lnTo>
                      <a:lnTo>
                        <a:pt x="598931" y="0"/>
                      </a:lnTo>
                      <a:lnTo>
                        <a:pt x="0" y="0"/>
                      </a:lnTo>
                      <a:lnTo>
                        <a:pt x="0" y="155448"/>
                      </a:lnTo>
                      <a:close/>
                    </a:path>
                  </a:pathLst>
                </a:custGeom>
                <a:ln w="12700">
                  <a:solidFill>
                    <a:srgbClr val="FFFFFF"/>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88896094-4709-D45D-1B5F-469B01EEDDAA}"/>
                  </a:ext>
                </a:extLst>
              </p:cNvPr>
              <p:cNvSpPr txBox="1"/>
              <p:nvPr/>
            </p:nvSpPr>
            <p:spPr>
              <a:xfrm>
                <a:off x="7940440" y="1144212"/>
                <a:ext cx="4140200" cy="400110"/>
              </a:xfrm>
              <a:prstGeom prst="rect">
                <a:avLst/>
              </a:prstGeom>
              <a:noFill/>
            </p:spPr>
            <p:txBody>
              <a:bodyPr wrap="square" rtlCol="0">
                <a:spAutoFit/>
              </a:bodyPr>
              <a:lstStyle/>
              <a:p>
                <a:pPr algn="ctr"/>
                <a:r>
                  <a:rPr lang="en-US" sz="2000" b="1">
                    <a:latin typeface="Georgia" panose="02040502050405020303" pitchFamily="18" charset="0"/>
                  </a:rPr>
                  <a:t>2D </a:t>
                </a:r>
                <a:r>
                  <a:rPr lang="en-US" sz="2000" b="1" err="1">
                    <a:latin typeface="Georgia" panose="02040502050405020303" pitchFamily="18" charset="0"/>
                  </a:rPr>
                  <a:t>axi</a:t>
                </a:r>
                <a:r>
                  <a:rPr lang="en-US" sz="2000" b="1">
                    <a:latin typeface="Georgia" panose="02040502050405020303" pitchFamily="18" charset="0"/>
                  </a:rPr>
                  <a:t>-symmetric  model</a:t>
                </a:r>
              </a:p>
            </p:txBody>
          </p:sp>
          <p:pic>
            <p:nvPicPr>
              <p:cNvPr id="26" name="Picture 25">
                <a:extLst>
                  <a:ext uri="{FF2B5EF4-FFF2-40B4-BE49-F238E27FC236}">
                    <a16:creationId xmlns:a16="http://schemas.microsoft.com/office/drawing/2014/main" id="{46928447-B5AC-68F8-DB4D-49D70DBB0D2F}"/>
                  </a:ext>
                </a:extLst>
              </p:cNvPr>
              <p:cNvPicPr>
                <a:picLocks noChangeAspect="1"/>
              </p:cNvPicPr>
              <p:nvPr/>
            </p:nvPicPr>
            <p:blipFill>
              <a:blip r:embed="rId9"/>
              <a:stretch>
                <a:fillRect/>
              </a:stretch>
            </p:blipFill>
            <p:spPr>
              <a:xfrm>
                <a:off x="8069424" y="1665632"/>
                <a:ext cx="4088306" cy="2907855"/>
              </a:xfrm>
              <a:prstGeom prst="rect">
                <a:avLst/>
              </a:prstGeom>
            </p:spPr>
          </p:pic>
          <p:sp>
            <p:nvSpPr>
              <p:cNvPr id="27" name="TextBox 26">
                <a:extLst>
                  <a:ext uri="{FF2B5EF4-FFF2-40B4-BE49-F238E27FC236}">
                    <a16:creationId xmlns:a16="http://schemas.microsoft.com/office/drawing/2014/main" id="{50CE5062-1FD5-813C-63F1-7B8A08A9B72E}"/>
                  </a:ext>
                </a:extLst>
              </p:cNvPr>
              <p:cNvSpPr txBox="1"/>
              <p:nvPr/>
            </p:nvSpPr>
            <p:spPr>
              <a:xfrm>
                <a:off x="8208942" y="4715203"/>
                <a:ext cx="3649382" cy="1082732"/>
              </a:xfrm>
              <a:prstGeom prst="rect">
                <a:avLst/>
              </a:prstGeom>
              <a:noFill/>
            </p:spPr>
            <p:txBody>
              <a:bodyPr wrap="square">
                <a:spAutoFit/>
              </a:bodyPr>
              <a:lstStyle/>
              <a:p>
                <a:pPr marL="57150" lvl="1">
                  <a:lnSpc>
                    <a:spcPct val="110000"/>
                  </a:lnSpc>
                </a:pPr>
                <a:r>
                  <a:rPr lang="en-US" sz="2000">
                    <a:latin typeface="Georgia" panose="02040502050405020303" pitchFamily="18" charset="0"/>
                    <a:cs typeface="Arial"/>
                  </a:rPr>
                  <a:t>Mechanobiological FE model with </a:t>
                </a:r>
                <a:r>
                  <a:rPr lang="en-US" sz="2000" i="1">
                    <a:latin typeface="Georgia" panose="02040502050405020303" pitchFamily="18" charset="0"/>
                    <a:cs typeface="Arial"/>
                  </a:rPr>
                  <a:t>in situ </a:t>
                </a:r>
                <a:r>
                  <a:rPr lang="en-US" sz="2000">
                    <a:latin typeface="Georgia" panose="02040502050405020303" pitchFamily="18" charset="0"/>
                    <a:cs typeface="Arial"/>
                  </a:rPr>
                  <a:t>cells and its cellular microenvironment</a:t>
                </a:r>
              </a:p>
            </p:txBody>
          </p:sp>
        </p:grpSp>
        <p:pic>
          <p:nvPicPr>
            <p:cNvPr id="54" name="Picture 53">
              <a:extLst>
                <a:ext uri="{FF2B5EF4-FFF2-40B4-BE49-F238E27FC236}">
                  <a16:creationId xmlns:a16="http://schemas.microsoft.com/office/drawing/2014/main" id="{8FC7124E-31FF-8EA2-927A-0EF9A33C0932}"/>
                </a:ext>
              </a:extLst>
            </p:cNvPr>
            <p:cNvPicPr>
              <a:picLocks noChangeAspect="1"/>
            </p:cNvPicPr>
            <p:nvPr/>
          </p:nvPicPr>
          <p:blipFill>
            <a:blip r:embed="rId10"/>
            <a:srcRect l="7298" r="11359"/>
            <a:stretch>
              <a:fillRect/>
            </a:stretch>
          </p:blipFill>
          <p:spPr>
            <a:xfrm>
              <a:off x="19050" y="1170660"/>
              <a:ext cx="2137530" cy="5559552"/>
            </a:xfrm>
            <a:prstGeom prst="rect">
              <a:avLst/>
            </a:prstGeom>
          </p:spPr>
        </p:pic>
      </p:grpSp>
      <p:pic>
        <p:nvPicPr>
          <p:cNvPr id="79" name="Picture 78">
            <a:extLst>
              <a:ext uri="{FF2B5EF4-FFF2-40B4-BE49-F238E27FC236}">
                <a16:creationId xmlns:a16="http://schemas.microsoft.com/office/drawing/2014/main" id="{E2C33950-BFCC-7B37-6F2D-AB21E9AED0EE}"/>
              </a:ext>
            </a:extLst>
          </p:cNvPr>
          <p:cNvPicPr>
            <a:picLocks noChangeAspect="1"/>
          </p:cNvPicPr>
          <p:nvPr/>
        </p:nvPicPr>
        <p:blipFill>
          <a:blip r:embed="rId11"/>
          <a:srcRect r="15132" b="21757"/>
          <a:stretch>
            <a:fillRect/>
          </a:stretch>
        </p:blipFill>
        <p:spPr>
          <a:xfrm>
            <a:off x="319505" y="2551630"/>
            <a:ext cx="640080" cy="167794"/>
          </a:xfrm>
          <a:prstGeom prst="rect">
            <a:avLst/>
          </a:prstGeom>
        </p:spPr>
      </p:pic>
      <p:pic>
        <p:nvPicPr>
          <p:cNvPr id="80" name="Picture 79">
            <a:extLst>
              <a:ext uri="{FF2B5EF4-FFF2-40B4-BE49-F238E27FC236}">
                <a16:creationId xmlns:a16="http://schemas.microsoft.com/office/drawing/2014/main" id="{81E153D2-1E00-0D93-6C63-9A6D64FA5EC1}"/>
              </a:ext>
            </a:extLst>
          </p:cNvPr>
          <p:cNvPicPr>
            <a:picLocks noChangeAspect="1"/>
          </p:cNvPicPr>
          <p:nvPr/>
        </p:nvPicPr>
        <p:blipFill>
          <a:blip r:embed="rId12"/>
          <a:srcRect l="11026" t="14237" r="7123" b="28632"/>
          <a:stretch>
            <a:fillRect/>
          </a:stretch>
        </p:blipFill>
        <p:spPr>
          <a:xfrm>
            <a:off x="410945" y="4048885"/>
            <a:ext cx="548640" cy="142797"/>
          </a:xfrm>
          <a:prstGeom prst="rect">
            <a:avLst/>
          </a:prstGeom>
        </p:spPr>
      </p:pic>
      <p:pic>
        <p:nvPicPr>
          <p:cNvPr id="81" name="Picture 80">
            <a:extLst>
              <a:ext uri="{FF2B5EF4-FFF2-40B4-BE49-F238E27FC236}">
                <a16:creationId xmlns:a16="http://schemas.microsoft.com/office/drawing/2014/main" id="{66899FFC-8425-FB1D-D5A5-4B35B5E4BF2C}"/>
              </a:ext>
            </a:extLst>
          </p:cNvPr>
          <p:cNvPicPr>
            <a:picLocks noChangeAspect="1"/>
          </p:cNvPicPr>
          <p:nvPr/>
        </p:nvPicPr>
        <p:blipFill>
          <a:blip r:embed="rId13"/>
          <a:stretch>
            <a:fillRect/>
          </a:stretch>
        </p:blipFill>
        <p:spPr>
          <a:xfrm rot="16200000">
            <a:off x="339770" y="6168310"/>
            <a:ext cx="640080" cy="249234"/>
          </a:xfrm>
          <a:prstGeom prst="rect">
            <a:avLst/>
          </a:prstGeom>
        </p:spPr>
      </p:pic>
      <p:sp>
        <p:nvSpPr>
          <p:cNvPr id="5" name="TextBox 4">
            <a:extLst>
              <a:ext uri="{FF2B5EF4-FFF2-40B4-BE49-F238E27FC236}">
                <a16:creationId xmlns:a16="http://schemas.microsoft.com/office/drawing/2014/main" id="{64A2A823-83C4-A3C9-BE25-A79FC0DC0811}"/>
              </a:ext>
            </a:extLst>
          </p:cNvPr>
          <p:cNvSpPr txBox="1"/>
          <p:nvPr/>
        </p:nvSpPr>
        <p:spPr>
          <a:xfrm>
            <a:off x="10509347" y="6532341"/>
            <a:ext cx="1833725" cy="307777"/>
          </a:xfrm>
          <a:prstGeom prst="rect">
            <a:avLst/>
          </a:prstGeom>
          <a:noFill/>
        </p:spPr>
        <p:txBody>
          <a:bodyPr wrap="square" rtlCol="0">
            <a:spAutoFit/>
          </a:bodyPr>
          <a:lstStyle/>
          <a:p>
            <a:r>
              <a:rPr lang="en-US" sz="1400">
                <a:latin typeface="Georgia" panose="02040502050405020303" pitchFamily="18" charset="0"/>
              </a:rPr>
              <a:t>Jadin et al. 2005</a:t>
            </a:r>
          </a:p>
        </p:txBody>
      </p:sp>
    </p:spTree>
    <p:extLst>
      <p:ext uri="{BB962C8B-B14F-4D97-AF65-F5344CB8AC3E}">
        <p14:creationId xmlns:p14="http://schemas.microsoft.com/office/powerpoint/2010/main" val="114653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8752-6D7E-3096-F071-E8FD171812AF}"/>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1B83003-5885-8333-0530-D53A2BD722B5}"/>
              </a:ext>
            </a:extLst>
          </p:cNvPr>
          <p:cNvGrpSpPr/>
          <p:nvPr/>
        </p:nvGrpSpPr>
        <p:grpSpPr>
          <a:xfrm>
            <a:off x="-1" y="-13403"/>
            <a:ext cx="12211051" cy="732223"/>
            <a:chOff x="-1" y="-13403"/>
            <a:chExt cx="12211051" cy="732223"/>
          </a:xfrm>
        </p:grpSpPr>
        <p:sp>
          <p:nvSpPr>
            <p:cNvPr id="12" name="Rectangle 11">
              <a:extLst>
                <a:ext uri="{FF2B5EF4-FFF2-40B4-BE49-F238E27FC236}">
                  <a16:creationId xmlns:a16="http://schemas.microsoft.com/office/drawing/2014/main" id="{AC60A74A-689E-8CBA-AFE4-EA971884D548}"/>
                </a:ext>
              </a:extLst>
            </p:cNvPr>
            <p:cNvSpPr/>
            <p:nvPr/>
          </p:nvSpPr>
          <p:spPr>
            <a:xfrm>
              <a:off x="19050" y="-12700"/>
              <a:ext cx="12192000" cy="731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51854-E976-DD3F-A987-FF245A240BE5}"/>
                </a:ext>
              </a:extLst>
            </p:cNvPr>
            <p:cNvSpPr/>
            <p:nvPr/>
          </p:nvSpPr>
          <p:spPr>
            <a:xfrm>
              <a:off x="9877072" y="-12700"/>
              <a:ext cx="2325511" cy="731520"/>
            </a:xfrm>
            <a:prstGeom prst="rect">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897F1017-0544-4CEC-059E-6CDF998E73E1}"/>
                </a:ext>
              </a:extLst>
            </p:cNvPr>
            <p:cNvSpPr/>
            <p:nvPr/>
          </p:nvSpPr>
          <p:spPr>
            <a:xfrm flipH="1">
              <a:off x="9033509" y="-12700"/>
              <a:ext cx="850994" cy="731520"/>
            </a:xfrm>
            <a:prstGeom prst="rtTriangle">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969F0E0F-EDB9-7127-D7B7-59912C773710}"/>
                </a:ext>
              </a:extLst>
            </p:cNvPr>
            <p:cNvSpPr/>
            <p:nvPr/>
          </p:nvSpPr>
          <p:spPr>
            <a:xfrm rot="10800000" flipH="1">
              <a:off x="8951551" y="-13403"/>
              <a:ext cx="850994" cy="731520"/>
            </a:xfrm>
            <a:prstGeom prst="rtTriangle">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593915-C02D-E7A1-E6B2-EDD99451FB86}"/>
                </a:ext>
              </a:extLst>
            </p:cNvPr>
            <p:cNvSpPr/>
            <p:nvPr/>
          </p:nvSpPr>
          <p:spPr>
            <a:xfrm>
              <a:off x="-1" y="-12700"/>
              <a:ext cx="8961120" cy="731520"/>
            </a:xfrm>
            <a:prstGeom prst="rect">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re 1">
            <a:extLst>
              <a:ext uri="{FF2B5EF4-FFF2-40B4-BE49-F238E27FC236}">
                <a16:creationId xmlns:a16="http://schemas.microsoft.com/office/drawing/2014/main" id="{E84AE00F-86E8-204C-8499-21E3E290AB3B}"/>
              </a:ext>
            </a:extLst>
          </p:cNvPr>
          <p:cNvSpPr txBox="1">
            <a:spLocks/>
          </p:cNvSpPr>
          <p:nvPr/>
        </p:nvSpPr>
        <p:spPr>
          <a:xfrm>
            <a:off x="242271" y="48260"/>
            <a:ext cx="8700813" cy="609600"/>
          </a:xfrm>
          <a:prstGeom prst="rect">
            <a:avLst/>
          </a:prstGeom>
        </p:spPr>
        <p:txBody>
          <a:bodyPr vert="horz" lIns="91440" tIns="45720" rIns="91440" bIns="45720" rtlCol="0" anchor="t">
            <a:noAutofit/>
          </a:bodyPr>
          <a:lstStyle/>
          <a:p>
            <a:pPr>
              <a:spcBef>
                <a:spcPct val="0"/>
              </a:spcBef>
              <a:defRPr/>
            </a:pPr>
            <a:endParaRPr lang="en-US" sz="3200" b="1">
              <a:solidFill>
                <a:schemeClr val="bg1"/>
              </a:solidFill>
              <a:latin typeface="Georgia" panose="02040502050405020303" pitchFamily="18" charset="0"/>
              <a:cs typeface="Arial" panose="020B0604020202020204" pitchFamily="34" charset="0"/>
            </a:endParaRPr>
          </a:p>
        </p:txBody>
      </p:sp>
      <p:sp>
        <p:nvSpPr>
          <p:cNvPr id="31" name="Slide Number Placeholder 30">
            <a:extLst>
              <a:ext uri="{FF2B5EF4-FFF2-40B4-BE49-F238E27FC236}">
                <a16:creationId xmlns:a16="http://schemas.microsoft.com/office/drawing/2014/main" id="{B6FA7FC2-CD72-D1A0-55D9-D1B1037618CA}"/>
              </a:ext>
            </a:extLst>
          </p:cNvPr>
          <p:cNvSpPr>
            <a:spLocks noGrp="1"/>
          </p:cNvSpPr>
          <p:nvPr>
            <p:ph type="sldNum" sz="quarter" idx="7"/>
          </p:nvPr>
        </p:nvSpPr>
        <p:spPr>
          <a:xfrm>
            <a:off x="11945366" y="6611289"/>
            <a:ext cx="179070" cy="228600"/>
          </a:xfrm>
          <a:prstGeom prst="rect">
            <a:avLst/>
          </a:prstGeom>
        </p:spPr>
        <p:txBody>
          <a:bodyPr wrap="square" lIns="0" tIns="0" rIns="0" bIns="0" anchor="ctr">
            <a:spAutoFit/>
          </a:bodyPr>
          <a:lstStyle>
            <a:defPPr>
              <a:defRPr lang="en-US"/>
            </a:defPPr>
            <a:lvl1pPr marL="0" algn="l" defTabSz="914400" rtl="0" eaLnBrk="1" latinLnBrk="0" hangingPunct="1">
              <a:defRPr sz="1600" b="0" i="0" kern="1200">
                <a:solidFill>
                  <a:srgbClr val="00347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ctr">
              <a:lnSpc>
                <a:spcPts val="1614"/>
              </a:lnSpc>
            </a:pPr>
            <a:fld id="{81D60167-4931-47E6-BA6A-407CBD079E47}" type="slidenum">
              <a:rPr lang="en-US" spc="-5" smtClean="0"/>
              <a:pPr marL="38100" algn="ctr">
                <a:lnSpc>
                  <a:spcPts val="1614"/>
                </a:lnSpc>
              </a:pPr>
              <a:t>14</a:t>
            </a:fld>
            <a:endParaRPr lang="en-US" sz="2400" spc="-5">
              <a:solidFill>
                <a:schemeClr val="bg1"/>
              </a:solidFill>
              <a:latin typeface="Georgia" panose="02040502050405020303" pitchFamily="18" charset="0"/>
            </a:endParaRPr>
          </a:p>
        </p:txBody>
      </p:sp>
      <p:sp>
        <p:nvSpPr>
          <p:cNvPr id="3" name="TextBox 2">
            <a:extLst>
              <a:ext uri="{FF2B5EF4-FFF2-40B4-BE49-F238E27FC236}">
                <a16:creationId xmlns:a16="http://schemas.microsoft.com/office/drawing/2014/main" id="{355B86B4-4905-039B-C7C8-530D01FDC632}"/>
              </a:ext>
            </a:extLst>
          </p:cNvPr>
          <p:cNvSpPr txBox="1"/>
          <p:nvPr/>
        </p:nvSpPr>
        <p:spPr>
          <a:xfrm>
            <a:off x="242271" y="733511"/>
            <a:ext cx="11526176" cy="400110"/>
          </a:xfrm>
          <a:prstGeom prst="rect">
            <a:avLst/>
          </a:prstGeom>
          <a:noFill/>
        </p:spPr>
        <p:txBody>
          <a:bodyPr wrap="square">
            <a:spAutoFit/>
          </a:bodyPr>
          <a:lstStyle/>
          <a:p>
            <a:r>
              <a:rPr lang="en-US" sz="2000">
                <a:effectLst/>
                <a:latin typeface="Georgia" panose="02040502050405020303" pitchFamily="18" charset="0"/>
                <a:ea typeface="Times New Roman" panose="02020603050405020304" pitchFamily="18" charset="0"/>
              </a:rPr>
              <a:t>Multi-structural fibril-reinforced poro-hyperelastic (</a:t>
            </a:r>
            <a:r>
              <a:rPr lang="en-US" sz="2000" b="1">
                <a:effectLst/>
                <a:latin typeface="Georgia" panose="02040502050405020303" pitchFamily="18" charset="0"/>
                <a:ea typeface="Times New Roman" panose="02020603050405020304" pitchFamily="18" charset="0"/>
              </a:rPr>
              <a:t>MS-FRPHE</a:t>
            </a:r>
            <a:r>
              <a:rPr lang="en-US" sz="2000">
                <a:effectLst/>
                <a:latin typeface="Georgia" panose="02040502050405020303" pitchFamily="18" charset="0"/>
                <a:ea typeface="Times New Roman" panose="02020603050405020304" pitchFamily="18" charset="0"/>
              </a:rPr>
              <a:t>) finite element model </a:t>
            </a:r>
            <a:endParaRPr lang="en-US" sz="2000">
              <a:latin typeface="Georgia" panose="02040502050405020303" pitchFamily="18" charset="0"/>
            </a:endParaRPr>
          </a:p>
        </p:txBody>
      </p:sp>
      <p:sp>
        <p:nvSpPr>
          <p:cNvPr id="51" name="Titre 1">
            <a:extLst>
              <a:ext uri="{FF2B5EF4-FFF2-40B4-BE49-F238E27FC236}">
                <a16:creationId xmlns:a16="http://schemas.microsoft.com/office/drawing/2014/main" id="{7A9F8868-CA29-3C55-62DD-91FF13A063D2}"/>
              </a:ext>
            </a:extLst>
          </p:cNvPr>
          <p:cNvSpPr txBox="1">
            <a:spLocks/>
          </p:cNvSpPr>
          <p:nvPr/>
        </p:nvSpPr>
        <p:spPr>
          <a:xfrm>
            <a:off x="231244" y="46014"/>
            <a:ext cx="8700813" cy="609600"/>
          </a:xfrm>
          <a:prstGeom prst="rect">
            <a:avLst/>
          </a:prstGeom>
        </p:spPr>
        <p:txBody>
          <a:bodyPr vert="horz" lIns="91440" tIns="45720" rIns="91440" bIns="45720" rtlCol="0" anchor="t">
            <a:noAutofit/>
          </a:bodyPr>
          <a:lstStyle/>
          <a:p>
            <a:pPr>
              <a:spcBef>
                <a:spcPct val="0"/>
              </a:spcBef>
              <a:defRPr/>
            </a:pPr>
            <a:r>
              <a:rPr lang="en-US" sz="3200" b="1">
                <a:solidFill>
                  <a:schemeClr val="bg1"/>
                </a:solidFill>
                <a:latin typeface="Georgia" panose="02040502050405020303" pitchFamily="18" charset="0"/>
                <a:cs typeface="Arial" panose="020B0604020202020204" pitchFamily="34" charset="0"/>
              </a:rPr>
              <a:t>M</a:t>
            </a:r>
            <a:r>
              <a:rPr lang="en-US" sz="3200" b="1" baseline="30000">
                <a:solidFill>
                  <a:schemeClr val="bg1"/>
                </a:solidFill>
                <a:latin typeface="Georgia" panose="02040502050405020303" pitchFamily="18" charset="0"/>
                <a:cs typeface="Arial" panose="020B0604020202020204" pitchFamily="34" charset="0"/>
              </a:rPr>
              <a:t>2</a:t>
            </a:r>
            <a:r>
              <a:rPr lang="en-US" sz="3200" b="1">
                <a:solidFill>
                  <a:schemeClr val="bg1"/>
                </a:solidFill>
                <a:latin typeface="Georgia" panose="02040502050405020303" pitchFamily="18" charset="0"/>
                <a:cs typeface="Arial" panose="020B0604020202020204" pitchFamily="34" charset="0"/>
              </a:rPr>
              <a:t>FE Model Construction </a:t>
            </a:r>
          </a:p>
        </p:txBody>
      </p:sp>
      <p:grpSp>
        <p:nvGrpSpPr>
          <p:cNvPr id="4" name="Group 3">
            <a:extLst>
              <a:ext uri="{FF2B5EF4-FFF2-40B4-BE49-F238E27FC236}">
                <a16:creationId xmlns:a16="http://schemas.microsoft.com/office/drawing/2014/main" id="{23FB2C68-2FAD-5699-A4D4-3D46453BD585}"/>
              </a:ext>
            </a:extLst>
          </p:cNvPr>
          <p:cNvGrpSpPr/>
          <p:nvPr/>
        </p:nvGrpSpPr>
        <p:grpSpPr>
          <a:xfrm>
            <a:off x="5625083" y="1133621"/>
            <a:ext cx="2428907" cy="5596591"/>
            <a:chOff x="5625083" y="1133621"/>
            <a:chExt cx="2428907" cy="5596591"/>
          </a:xfrm>
        </p:grpSpPr>
        <p:sp>
          <p:nvSpPr>
            <p:cNvPr id="6" name="Rectangle 5">
              <a:extLst>
                <a:ext uri="{FF2B5EF4-FFF2-40B4-BE49-F238E27FC236}">
                  <a16:creationId xmlns:a16="http://schemas.microsoft.com/office/drawing/2014/main" id="{D3718D13-3064-D7DF-65D5-1F37BE1FA8F6}"/>
                </a:ext>
              </a:extLst>
            </p:cNvPr>
            <p:cNvSpPr/>
            <p:nvPr/>
          </p:nvSpPr>
          <p:spPr>
            <a:xfrm>
              <a:off x="5625083" y="1579897"/>
              <a:ext cx="2428907" cy="5080775"/>
            </a:xfrm>
            <a:prstGeom prst="rect">
              <a:avLst/>
            </a:prstGeom>
            <a:solidFill>
              <a:schemeClr val="bg2"/>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C012C35-5156-CAF6-D038-47CE01F9649E}"/>
                </a:ext>
              </a:extLst>
            </p:cNvPr>
            <p:cNvPicPr>
              <a:picLocks noChangeAspect="1"/>
            </p:cNvPicPr>
            <p:nvPr/>
          </p:nvPicPr>
          <p:blipFill>
            <a:blip r:embed="rId3"/>
            <a:stretch>
              <a:fillRect/>
            </a:stretch>
          </p:blipFill>
          <p:spPr>
            <a:xfrm>
              <a:off x="5780034" y="1864302"/>
              <a:ext cx="2105796" cy="4865910"/>
            </a:xfrm>
            <a:prstGeom prst="rect">
              <a:avLst/>
            </a:prstGeom>
          </p:spPr>
        </p:pic>
        <p:sp>
          <p:nvSpPr>
            <p:cNvPr id="23" name="TextBox 22">
              <a:extLst>
                <a:ext uri="{FF2B5EF4-FFF2-40B4-BE49-F238E27FC236}">
                  <a16:creationId xmlns:a16="http://schemas.microsoft.com/office/drawing/2014/main" id="{866B53DE-8EA2-1AB7-E241-8601CAA0DEEB}"/>
                </a:ext>
              </a:extLst>
            </p:cNvPr>
            <p:cNvSpPr txBox="1"/>
            <p:nvPr/>
          </p:nvSpPr>
          <p:spPr>
            <a:xfrm>
              <a:off x="5663766" y="1133621"/>
              <a:ext cx="2338331" cy="400110"/>
            </a:xfrm>
            <a:prstGeom prst="rect">
              <a:avLst/>
            </a:prstGeom>
            <a:noFill/>
          </p:spPr>
          <p:txBody>
            <a:bodyPr wrap="square" rtlCol="0">
              <a:spAutoFit/>
            </a:bodyPr>
            <a:lstStyle/>
            <a:p>
              <a:pPr algn="ctr"/>
              <a:r>
                <a:rPr lang="en-US" sz="2000" b="1" dirty="0">
                  <a:latin typeface="Georgia" panose="02040502050405020303" pitchFamily="18" charset="0"/>
                </a:rPr>
                <a:t>RVE</a:t>
              </a:r>
              <a:endParaRPr lang="en-US" sz="2000" b="1" dirty="0">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B14CFF95-95CB-D589-72BB-DC65E6ACA9EE}"/>
              </a:ext>
            </a:extLst>
          </p:cNvPr>
          <p:cNvGrpSpPr/>
          <p:nvPr/>
        </p:nvGrpSpPr>
        <p:grpSpPr>
          <a:xfrm>
            <a:off x="2142705" y="1133621"/>
            <a:ext cx="3409464" cy="5552609"/>
            <a:chOff x="2142705" y="1133621"/>
            <a:chExt cx="3409464" cy="5552609"/>
          </a:xfrm>
        </p:grpSpPr>
        <p:sp>
          <p:nvSpPr>
            <p:cNvPr id="8" name="TextBox 7">
              <a:extLst>
                <a:ext uri="{FF2B5EF4-FFF2-40B4-BE49-F238E27FC236}">
                  <a16:creationId xmlns:a16="http://schemas.microsoft.com/office/drawing/2014/main" id="{EC7CF163-4E55-6BDB-FE37-3ACB4E418E93}"/>
                </a:ext>
              </a:extLst>
            </p:cNvPr>
            <p:cNvSpPr txBox="1"/>
            <p:nvPr/>
          </p:nvSpPr>
          <p:spPr>
            <a:xfrm>
              <a:off x="2758555" y="1133621"/>
              <a:ext cx="2338331" cy="400110"/>
            </a:xfrm>
            <a:prstGeom prst="rect">
              <a:avLst/>
            </a:prstGeom>
            <a:noFill/>
          </p:spPr>
          <p:txBody>
            <a:bodyPr wrap="square" rtlCol="0">
              <a:spAutoFit/>
            </a:bodyPr>
            <a:lstStyle/>
            <a:p>
              <a:pPr algn="ctr"/>
              <a:r>
                <a:rPr lang="en-US" sz="2000" b="1" dirty="0">
                  <a:latin typeface="Georgia" panose="02040502050405020303" pitchFamily="18" charset="0"/>
                </a:rPr>
                <a:t>Quadrant model</a:t>
              </a:r>
            </a:p>
          </p:txBody>
        </p:sp>
        <p:sp>
          <p:nvSpPr>
            <p:cNvPr id="14" name="Left Brace 13">
              <a:extLst>
                <a:ext uri="{FF2B5EF4-FFF2-40B4-BE49-F238E27FC236}">
                  <a16:creationId xmlns:a16="http://schemas.microsoft.com/office/drawing/2014/main" id="{2E8468E5-AC89-799C-4437-A7802DB52DD8}"/>
                </a:ext>
              </a:extLst>
            </p:cNvPr>
            <p:cNvSpPr/>
            <p:nvPr/>
          </p:nvSpPr>
          <p:spPr>
            <a:xfrm>
              <a:off x="2142705" y="166563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9E7E4E65-615C-BD62-1C61-7D21454A3530}"/>
                </a:ext>
              </a:extLst>
            </p:cNvPr>
            <p:cNvSpPr/>
            <p:nvPr/>
          </p:nvSpPr>
          <p:spPr>
            <a:xfrm>
              <a:off x="2142705" y="321997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F0C32FE8-FFF5-DF72-E4B4-3CE54A39979C}"/>
                </a:ext>
              </a:extLst>
            </p:cNvPr>
            <p:cNvSpPr/>
            <p:nvPr/>
          </p:nvSpPr>
          <p:spPr>
            <a:xfrm>
              <a:off x="2142705" y="4765990"/>
              <a:ext cx="171450" cy="19202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1" name="Group 20">
              <a:extLst>
                <a:ext uri="{FF2B5EF4-FFF2-40B4-BE49-F238E27FC236}">
                  <a16:creationId xmlns:a16="http://schemas.microsoft.com/office/drawing/2014/main" id="{38916AF0-DEEE-9D0F-972E-A854C9418D8E}"/>
                </a:ext>
              </a:extLst>
            </p:cNvPr>
            <p:cNvGrpSpPr/>
            <p:nvPr/>
          </p:nvGrpSpPr>
          <p:grpSpPr>
            <a:xfrm>
              <a:off x="2399879" y="1865628"/>
              <a:ext cx="3152290" cy="4524189"/>
              <a:chOff x="2434149" y="1536993"/>
              <a:chExt cx="3152290" cy="4524189"/>
            </a:xfrm>
          </p:grpSpPr>
          <p:pic>
            <p:nvPicPr>
              <p:cNvPr id="28" name="Picture 27">
                <a:extLst>
                  <a:ext uri="{FF2B5EF4-FFF2-40B4-BE49-F238E27FC236}">
                    <a16:creationId xmlns:a16="http://schemas.microsoft.com/office/drawing/2014/main" id="{68C846FF-06E1-5A22-936A-198D25314063}"/>
                  </a:ext>
                </a:extLst>
              </p:cNvPr>
              <p:cNvPicPr>
                <a:picLocks noChangeAspect="1"/>
              </p:cNvPicPr>
              <p:nvPr/>
            </p:nvPicPr>
            <p:blipFill>
              <a:blip r:embed="rId4"/>
              <a:stretch>
                <a:fillRect/>
              </a:stretch>
            </p:blipFill>
            <p:spPr>
              <a:xfrm>
                <a:off x="2434150" y="1536993"/>
                <a:ext cx="3136856" cy="853796"/>
              </a:xfrm>
              <a:prstGeom prst="rect">
                <a:avLst/>
              </a:prstGeom>
            </p:spPr>
          </p:pic>
          <p:grpSp>
            <p:nvGrpSpPr>
              <p:cNvPr id="29" name="Group 28">
                <a:extLst>
                  <a:ext uri="{FF2B5EF4-FFF2-40B4-BE49-F238E27FC236}">
                    <a16:creationId xmlns:a16="http://schemas.microsoft.com/office/drawing/2014/main" id="{D5C65145-BB61-5C2C-9F72-0A1AF674AB87}"/>
                  </a:ext>
                </a:extLst>
              </p:cNvPr>
              <p:cNvGrpSpPr/>
              <p:nvPr/>
            </p:nvGrpSpPr>
            <p:grpSpPr>
              <a:xfrm>
                <a:off x="2434151" y="3114823"/>
                <a:ext cx="3136857" cy="788816"/>
                <a:chOff x="4062441" y="4236862"/>
                <a:chExt cx="5081560" cy="1224611"/>
              </a:xfrm>
            </p:grpSpPr>
            <p:sp>
              <p:nvSpPr>
                <p:cNvPr id="37" name="Freeform 9">
                  <a:extLst>
                    <a:ext uri="{FF2B5EF4-FFF2-40B4-BE49-F238E27FC236}">
                      <a16:creationId xmlns:a16="http://schemas.microsoft.com/office/drawing/2014/main" id="{132B0A08-8FAF-21FE-B38F-4CC9AF7EC9C1}"/>
                    </a:ext>
                  </a:extLst>
                </p:cNvPr>
                <p:cNvSpPr/>
                <p:nvPr/>
              </p:nvSpPr>
              <p:spPr>
                <a:xfrm>
                  <a:off x="4062441" y="4236862"/>
                  <a:ext cx="2289766" cy="1204825"/>
                </a:xfrm>
                <a:custGeom>
                  <a:avLst/>
                  <a:gdLst/>
                  <a:ahLst/>
                  <a:cxnLst/>
                  <a:rect l="l" t="t" r="r" b="b"/>
                  <a:pathLst>
                    <a:path w="2289766" h="1204825">
                      <a:moveTo>
                        <a:pt x="0" y="0"/>
                      </a:moveTo>
                      <a:lnTo>
                        <a:pt x="2289766" y="0"/>
                      </a:lnTo>
                      <a:lnTo>
                        <a:pt x="2289766" y="1204824"/>
                      </a:lnTo>
                      <a:lnTo>
                        <a:pt x="0" y="1204824"/>
                      </a:lnTo>
                      <a:lnTo>
                        <a:pt x="0" y="0"/>
                      </a:lnTo>
                      <a:close/>
                    </a:path>
                  </a:pathLst>
                </a:custGeom>
                <a:blipFill>
                  <a:blip r:embed="rId5"/>
                  <a:stretch>
                    <a:fillRect/>
                  </a:stretch>
                </a:blipFill>
              </p:spPr>
              <p:txBody>
                <a:bodyPr/>
                <a:lstStyle/>
                <a:p>
                  <a:endParaRPr lang="en-US"/>
                </a:p>
              </p:txBody>
            </p:sp>
            <p:grpSp>
              <p:nvGrpSpPr>
                <p:cNvPr id="38" name="Group 10">
                  <a:extLst>
                    <a:ext uri="{FF2B5EF4-FFF2-40B4-BE49-F238E27FC236}">
                      <a16:creationId xmlns:a16="http://schemas.microsoft.com/office/drawing/2014/main" id="{527C49B8-0DA6-23BE-829A-BB707451AEFC}"/>
                    </a:ext>
                  </a:extLst>
                </p:cNvPr>
                <p:cNvGrpSpPr/>
                <p:nvPr/>
              </p:nvGrpSpPr>
              <p:grpSpPr>
                <a:xfrm>
                  <a:off x="6446719" y="4754454"/>
                  <a:ext cx="181502" cy="181502"/>
                  <a:chOff x="0" y="0"/>
                  <a:chExt cx="812800" cy="812800"/>
                </a:xfrm>
              </p:grpSpPr>
              <p:sp>
                <p:nvSpPr>
                  <p:cNvPr id="40" name="Freeform 11">
                    <a:extLst>
                      <a:ext uri="{FF2B5EF4-FFF2-40B4-BE49-F238E27FC236}">
                        <a16:creationId xmlns:a16="http://schemas.microsoft.com/office/drawing/2014/main" id="{28FD71E3-E9E4-3810-4EBA-03C1DE346941}"/>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41" name="TextBox 12">
                    <a:extLst>
                      <a:ext uri="{FF2B5EF4-FFF2-40B4-BE49-F238E27FC236}">
                        <a16:creationId xmlns:a16="http://schemas.microsoft.com/office/drawing/2014/main" id="{511FF11B-C654-5F7A-BABB-073E3F978E76}"/>
                      </a:ext>
                    </a:extLst>
                  </p:cNvPr>
                  <p:cNvSpPr txBox="1"/>
                  <p:nvPr/>
                </p:nvSpPr>
                <p:spPr>
                  <a:xfrm>
                    <a:off x="190500" y="152400"/>
                    <a:ext cx="431800" cy="469900"/>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13">
                  <a:extLst>
                    <a:ext uri="{FF2B5EF4-FFF2-40B4-BE49-F238E27FC236}">
                      <a16:creationId xmlns:a16="http://schemas.microsoft.com/office/drawing/2014/main" id="{13A948E5-CD9C-51E1-0531-F6F3225A0328}"/>
                    </a:ext>
                  </a:extLst>
                </p:cNvPr>
                <p:cNvSpPr/>
                <p:nvPr/>
              </p:nvSpPr>
              <p:spPr>
                <a:xfrm>
                  <a:off x="6746340" y="4236864"/>
                  <a:ext cx="2397661" cy="1224609"/>
                </a:xfrm>
                <a:custGeom>
                  <a:avLst/>
                  <a:gdLst/>
                  <a:ahLst/>
                  <a:cxnLst/>
                  <a:rect l="l" t="t" r="r" b="b"/>
                  <a:pathLst>
                    <a:path w="2397661" h="1204825">
                      <a:moveTo>
                        <a:pt x="0" y="0"/>
                      </a:moveTo>
                      <a:lnTo>
                        <a:pt x="2397661" y="0"/>
                      </a:lnTo>
                      <a:lnTo>
                        <a:pt x="2397661" y="1204824"/>
                      </a:lnTo>
                      <a:lnTo>
                        <a:pt x="0" y="1204824"/>
                      </a:lnTo>
                      <a:lnTo>
                        <a:pt x="0" y="0"/>
                      </a:lnTo>
                      <a:close/>
                    </a:path>
                  </a:pathLst>
                </a:custGeom>
                <a:blipFill>
                  <a:blip r:embed="rId6"/>
                  <a:stretch>
                    <a:fillRect/>
                  </a:stretch>
                </a:blipFill>
              </p:spPr>
              <p:txBody>
                <a:bodyPr/>
                <a:lstStyle/>
                <a:p>
                  <a:endParaRPr lang="en-US"/>
                </a:p>
              </p:txBody>
            </p:sp>
          </p:grpSp>
          <p:grpSp>
            <p:nvGrpSpPr>
              <p:cNvPr id="30" name="Group 29">
                <a:extLst>
                  <a:ext uri="{FF2B5EF4-FFF2-40B4-BE49-F238E27FC236}">
                    <a16:creationId xmlns:a16="http://schemas.microsoft.com/office/drawing/2014/main" id="{AE1F0095-83D9-18C9-99FE-E8D75B0EE6E0}"/>
                  </a:ext>
                </a:extLst>
              </p:cNvPr>
              <p:cNvGrpSpPr/>
              <p:nvPr/>
            </p:nvGrpSpPr>
            <p:grpSpPr>
              <a:xfrm>
                <a:off x="2434149" y="4765445"/>
                <a:ext cx="3152290" cy="1295737"/>
                <a:chOff x="4196971" y="7100028"/>
                <a:chExt cx="4947029" cy="2091972"/>
              </a:xfrm>
            </p:grpSpPr>
            <p:sp>
              <p:nvSpPr>
                <p:cNvPr id="32" name="Freeform 14">
                  <a:extLst>
                    <a:ext uri="{FF2B5EF4-FFF2-40B4-BE49-F238E27FC236}">
                      <a16:creationId xmlns:a16="http://schemas.microsoft.com/office/drawing/2014/main" id="{8F1BB508-39C6-F82A-C9B1-2AA8C0DE3107}"/>
                    </a:ext>
                  </a:extLst>
                </p:cNvPr>
                <p:cNvSpPr/>
                <p:nvPr/>
              </p:nvSpPr>
              <p:spPr>
                <a:xfrm>
                  <a:off x="4196971" y="7100028"/>
                  <a:ext cx="2155236" cy="2091968"/>
                </a:xfrm>
                <a:custGeom>
                  <a:avLst/>
                  <a:gdLst/>
                  <a:ahLst/>
                  <a:cxnLst/>
                  <a:rect l="l" t="t" r="r" b="b"/>
                  <a:pathLst>
                    <a:path w="2289766" h="2091959">
                      <a:moveTo>
                        <a:pt x="0" y="0"/>
                      </a:moveTo>
                      <a:lnTo>
                        <a:pt x="2289766" y="0"/>
                      </a:lnTo>
                      <a:lnTo>
                        <a:pt x="2289766" y="2091959"/>
                      </a:lnTo>
                      <a:lnTo>
                        <a:pt x="0" y="2091959"/>
                      </a:lnTo>
                      <a:lnTo>
                        <a:pt x="0" y="0"/>
                      </a:lnTo>
                      <a:close/>
                    </a:path>
                  </a:pathLst>
                </a:custGeom>
                <a:blipFill>
                  <a:blip r:embed="rId7"/>
                  <a:stretch>
                    <a:fillRect/>
                  </a:stretch>
                </a:blipFill>
              </p:spPr>
              <p:txBody>
                <a:bodyPr/>
                <a:lstStyle/>
                <a:p>
                  <a:endParaRPr lang="en-US"/>
                </a:p>
              </p:txBody>
            </p:sp>
            <p:sp>
              <p:nvSpPr>
                <p:cNvPr id="33" name="Freeform 15">
                  <a:extLst>
                    <a:ext uri="{FF2B5EF4-FFF2-40B4-BE49-F238E27FC236}">
                      <a16:creationId xmlns:a16="http://schemas.microsoft.com/office/drawing/2014/main" id="{232D8EEB-BB7B-E05A-59F2-F18D3B57F74A}"/>
                    </a:ext>
                  </a:extLst>
                </p:cNvPr>
                <p:cNvSpPr/>
                <p:nvPr/>
              </p:nvSpPr>
              <p:spPr>
                <a:xfrm>
                  <a:off x="6746340" y="7100030"/>
                  <a:ext cx="2397660" cy="2091970"/>
                </a:xfrm>
                <a:custGeom>
                  <a:avLst/>
                  <a:gdLst/>
                  <a:ahLst/>
                  <a:cxnLst/>
                  <a:rect l="l" t="t" r="r" b="b"/>
                  <a:pathLst>
                    <a:path w="2397661" h="2091959">
                      <a:moveTo>
                        <a:pt x="0" y="0"/>
                      </a:moveTo>
                      <a:lnTo>
                        <a:pt x="2397661" y="0"/>
                      </a:lnTo>
                      <a:lnTo>
                        <a:pt x="2397661" y="2091959"/>
                      </a:lnTo>
                      <a:lnTo>
                        <a:pt x="0" y="2091959"/>
                      </a:lnTo>
                      <a:lnTo>
                        <a:pt x="0" y="0"/>
                      </a:lnTo>
                      <a:close/>
                    </a:path>
                  </a:pathLst>
                </a:custGeom>
                <a:blipFill>
                  <a:blip r:embed="rId8"/>
                  <a:stretch>
                    <a:fillRect t="-2506" b="-2506"/>
                  </a:stretch>
                </a:blipFill>
              </p:spPr>
              <p:txBody>
                <a:bodyPr/>
                <a:lstStyle/>
                <a:p>
                  <a:endParaRPr lang="en-US"/>
                </a:p>
              </p:txBody>
            </p:sp>
            <p:grpSp>
              <p:nvGrpSpPr>
                <p:cNvPr id="34" name="Group 16">
                  <a:extLst>
                    <a:ext uri="{FF2B5EF4-FFF2-40B4-BE49-F238E27FC236}">
                      <a16:creationId xmlns:a16="http://schemas.microsoft.com/office/drawing/2014/main" id="{5EB72778-205F-2233-7FCE-2A6EBC308E66}"/>
                    </a:ext>
                  </a:extLst>
                </p:cNvPr>
                <p:cNvGrpSpPr/>
                <p:nvPr/>
              </p:nvGrpSpPr>
              <p:grpSpPr>
                <a:xfrm>
                  <a:off x="6446719" y="7897367"/>
                  <a:ext cx="181502" cy="301113"/>
                  <a:chOff x="0" y="0"/>
                  <a:chExt cx="812800" cy="1348447"/>
                </a:xfrm>
              </p:grpSpPr>
              <p:sp>
                <p:nvSpPr>
                  <p:cNvPr id="35" name="Freeform 17">
                    <a:extLst>
                      <a:ext uri="{FF2B5EF4-FFF2-40B4-BE49-F238E27FC236}">
                        <a16:creationId xmlns:a16="http://schemas.microsoft.com/office/drawing/2014/main" id="{AD7469CA-053B-9BA5-BEE6-CC1BF96D1307}"/>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36" name="TextBox 18">
                    <a:extLst>
                      <a:ext uri="{FF2B5EF4-FFF2-40B4-BE49-F238E27FC236}">
                        <a16:creationId xmlns:a16="http://schemas.microsoft.com/office/drawing/2014/main" id="{C0C5CAB6-2CD4-E9D4-F631-200C971776D6}"/>
                      </a:ext>
                    </a:extLst>
                  </p:cNvPr>
                  <p:cNvSpPr txBox="1"/>
                  <p:nvPr/>
                </p:nvSpPr>
                <p:spPr>
                  <a:xfrm>
                    <a:off x="190503" y="878535"/>
                    <a:ext cx="431802" cy="469912"/>
                  </a:xfrm>
                  <a:prstGeom prst="rect">
                    <a:avLst/>
                  </a:prstGeom>
                </p:spPr>
                <p:txBody>
                  <a:bodyPr lIns="50800" tIns="50800" rIns="50800" bIns="50800" rtlCol="0" anchor="ctr"/>
                  <a:lstStyle/>
                  <a:p>
                    <a:pPr algn="ctr">
                      <a:lnSpc>
                        <a:spcPts val="2659"/>
                      </a:lnSpc>
                      <a:spcBef>
                        <a:spcPct val="0"/>
                      </a:spcBef>
                    </a:pPr>
                    <a:endParaRPr/>
                  </a:p>
                </p:txBody>
              </p:sp>
            </p:grpSp>
          </p:grpSp>
        </p:grpSp>
        <p:sp>
          <p:nvSpPr>
            <p:cNvPr id="24" name="TextBox 23">
              <a:extLst>
                <a:ext uri="{FF2B5EF4-FFF2-40B4-BE49-F238E27FC236}">
                  <a16:creationId xmlns:a16="http://schemas.microsoft.com/office/drawing/2014/main" id="{53930514-96D0-B98C-3865-CB587960839D}"/>
                </a:ext>
              </a:extLst>
            </p:cNvPr>
            <p:cNvSpPr txBox="1"/>
            <p:nvPr/>
          </p:nvSpPr>
          <p:spPr>
            <a:xfrm>
              <a:off x="2557452" y="1614500"/>
              <a:ext cx="1007269" cy="276999"/>
            </a:xfrm>
            <a:prstGeom prst="rect">
              <a:avLst/>
            </a:prstGeom>
            <a:noFill/>
          </p:spPr>
          <p:txBody>
            <a:bodyPr wrap="square" rtlCol="0">
              <a:spAutoFit/>
            </a:bodyPr>
            <a:lstStyle/>
            <a:p>
              <a:pPr algn="ctr"/>
              <a:r>
                <a:rPr lang="en-US" sz="1200" b="1" dirty="0">
                  <a:latin typeface="Georgia" panose="02040502050405020303" pitchFamily="18" charset="0"/>
                </a:rPr>
                <a:t>with cell</a:t>
              </a:r>
            </a:p>
          </p:txBody>
        </p:sp>
        <p:sp>
          <p:nvSpPr>
            <p:cNvPr id="25" name="TextBox 24">
              <a:extLst>
                <a:ext uri="{FF2B5EF4-FFF2-40B4-BE49-F238E27FC236}">
                  <a16:creationId xmlns:a16="http://schemas.microsoft.com/office/drawing/2014/main" id="{E17BBF7D-1E41-AE03-8937-A2BD945F770B}"/>
                </a:ext>
              </a:extLst>
            </p:cNvPr>
            <p:cNvSpPr txBox="1"/>
            <p:nvPr/>
          </p:nvSpPr>
          <p:spPr>
            <a:xfrm>
              <a:off x="4136628" y="1614500"/>
              <a:ext cx="1165628" cy="276999"/>
            </a:xfrm>
            <a:prstGeom prst="rect">
              <a:avLst/>
            </a:prstGeom>
            <a:noFill/>
          </p:spPr>
          <p:txBody>
            <a:bodyPr wrap="square" rtlCol="0">
              <a:spAutoFit/>
            </a:bodyPr>
            <a:lstStyle/>
            <a:p>
              <a:pPr algn="ctr"/>
              <a:r>
                <a:rPr lang="en-US" sz="1200" b="1" dirty="0">
                  <a:latin typeface="Georgia" panose="02040502050405020303" pitchFamily="18" charset="0"/>
                </a:rPr>
                <a:t>without cell</a:t>
              </a:r>
            </a:p>
          </p:txBody>
        </p:sp>
      </p:grpSp>
      <p:grpSp>
        <p:nvGrpSpPr>
          <p:cNvPr id="11" name="Group 10">
            <a:extLst>
              <a:ext uri="{FF2B5EF4-FFF2-40B4-BE49-F238E27FC236}">
                <a16:creationId xmlns:a16="http://schemas.microsoft.com/office/drawing/2014/main" id="{603E0598-A7B3-AF4B-7E51-C18D0C237CD0}"/>
              </a:ext>
            </a:extLst>
          </p:cNvPr>
          <p:cNvGrpSpPr/>
          <p:nvPr/>
        </p:nvGrpSpPr>
        <p:grpSpPr>
          <a:xfrm>
            <a:off x="7940440" y="1144212"/>
            <a:ext cx="4217290" cy="4653723"/>
            <a:chOff x="7940440" y="1144212"/>
            <a:chExt cx="4217290" cy="4653723"/>
          </a:xfrm>
        </p:grpSpPr>
        <p:grpSp>
          <p:nvGrpSpPr>
            <p:cNvPr id="7" name="object 23">
              <a:extLst>
                <a:ext uri="{FF2B5EF4-FFF2-40B4-BE49-F238E27FC236}">
                  <a16:creationId xmlns:a16="http://schemas.microsoft.com/office/drawing/2014/main" id="{52D5D044-DA2A-5BA0-8008-0B2E6DE5C331}"/>
                </a:ext>
              </a:extLst>
            </p:cNvPr>
            <p:cNvGrpSpPr/>
            <p:nvPr/>
          </p:nvGrpSpPr>
          <p:grpSpPr>
            <a:xfrm>
              <a:off x="9144782" y="4063958"/>
              <a:ext cx="789940" cy="233299"/>
              <a:chOff x="9179052" y="3735323"/>
              <a:chExt cx="789940" cy="233299"/>
            </a:xfrm>
          </p:grpSpPr>
          <p:sp>
            <p:nvSpPr>
              <p:cNvPr id="42" name="object 24">
                <a:extLst>
                  <a:ext uri="{FF2B5EF4-FFF2-40B4-BE49-F238E27FC236}">
                    <a16:creationId xmlns:a16="http://schemas.microsoft.com/office/drawing/2014/main" id="{855B13FE-9183-AC38-B4F8-0C1531F56D55}"/>
                  </a:ext>
                </a:extLst>
              </p:cNvPr>
              <p:cNvSpPr/>
              <p:nvPr/>
            </p:nvSpPr>
            <p:spPr>
              <a:xfrm>
                <a:off x="9179052" y="3813047"/>
                <a:ext cx="789940" cy="155575"/>
              </a:xfrm>
              <a:custGeom>
                <a:avLst/>
                <a:gdLst/>
                <a:ahLst/>
                <a:cxnLst/>
                <a:rect l="l" t="t" r="r" b="b"/>
                <a:pathLst>
                  <a:path w="789940" h="155575">
                    <a:moveTo>
                      <a:pt x="789431" y="0"/>
                    </a:moveTo>
                    <a:lnTo>
                      <a:pt x="0" y="0"/>
                    </a:lnTo>
                    <a:lnTo>
                      <a:pt x="0" y="155447"/>
                    </a:lnTo>
                    <a:lnTo>
                      <a:pt x="789431" y="155447"/>
                    </a:lnTo>
                    <a:lnTo>
                      <a:pt x="789431" y="0"/>
                    </a:lnTo>
                    <a:close/>
                  </a:path>
                </a:pathLst>
              </a:custGeom>
              <a:solidFill>
                <a:srgbClr val="FFFFFF"/>
              </a:solidFill>
            </p:spPr>
            <p:txBody>
              <a:bodyPr wrap="square" lIns="0" tIns="0" rIns="0" bIns="0" rtlCol="0"/>
              <a:lstStyle/>
              <a:p>
                <a:endParaRPr/>
              </a:p>
            </p:txBody>
          </p:sp>
          <p:sp>
            <p:nvSpPr>
              <p:cNvPr id="43" name="object 25">
                <a:extLst>
                  <a:ext uri="{FF2B5EF4-FFF2-40B4-BE49-F238E27FC236}">
                    <a16:creationId xmlns:a16="http://schemas.microsoft.com/office/drawing/2014/main" id="{00CAE7A5-0911-3CC5-7410-E84A67E870DD}"/>
                  </a:ext>
                </a:extLst>
              </p:cNvPr>
              <p:cNvSpPr/>
              <p:nvPr/>
            </p:nvSpPr>
            <p:spPr>
              <a:xfrm>
                <a:off x="9179052" y="3813047"/>
                <a:ext cx="789940" cy="155575"/>
              </a:xfrm>
              <a:custGeom>
                <a:avLst/>
                <a:gdLst/>
                <a:ahLst/>
                <a:cxnLst/>
                <a:rect l="l" t="t" r="r" b="b"/>
                <a:pathLst>
                  <a:path w="789940" h="155575">
                    <a:moveTo>
                      <a:pt x="0" y="155447"/>
                    </a:moveTo>
                    <a:lnTo>
                      <a:pt x="789431" y="155447"/>
                    </a:lnTo>
                    <a:lnTo>
                      <a:pt x="789431" y="0"/>
                    </a:lnTo>
                    <a:lnTo>
                      <a:pt x="0" y="0"/>
                    </a:lnTo>
                    <a:lnTo>
                      <a:pt x="0" y="155447"/>
                    </a:lnTo>
                    <a:close/>
                  </a:path>
                </a:pathLst>
              </a:custGeom>
              <a:ln w="12700">
                <a:solidFill>
                  <a:srgbClr val="FFFFFF"/>
                </a:solidFill>
              </a:ln>
            </p:spPr>
            <p:txBody>
              <a:bodyPr wrap="square" lIns="0" tIns="0" rIns="0" bIns="0" rtlCol="0"/>
              <a:lstStyle/>
              <a:p>
                <a:endParaRPr/>
              </a:p>
            </p:txBody>
          </p:sp>
          <p:sp>
            <p:nvSpPr>
              <p:cNvPr id="44" name="object 26">
                <a:extLst>
                  <a:ext uri="{FF2B5EF4-FFF2-40B4-BE49-F238E27FC236}">
                    <a16:creationId xmlns:a16="http://schemas.microsoft.com/office/drawing/2014/main" id="{D22012BF-FECC-A627-3486-AA9C958B157A}"/>
                  </a:ext>
                </a:extLst>
              </p:cNvPr>
              <p:cNvSpPr/>
              <p:nvPr/>
            </p:nvSpPr>
            <p:spPr>
              <a:xfrm>
                <a:off x="9304020" y="3735323"/>
                <a:ext cx="599440" cy="155575"/>
              </a:xfrm>
              <a:custGeom>
                <a:avLst/>
                <a:gdLst/>
                <a:ahLst/>
                <a:cxnLst/>
                <a:rect l="l" t="t" r="r" b="b"/>
                <a:pathLst>
                  <a:path w="599440" h="155575">
                    <a:moveTo>
                      <a:pt x="598931" y="0"/>
                    </a:moveTo>
                    <a:lnTo>
                      <a:pt x="0" y="0"/>
                    </a:lnTo>
                    <a:lnTo>
                      <a:pt x="0" y="155448"/>
                    </a:lnTo>
                    <a:lnTo>
                      <a:pt x="598931" y="155448"/>
                    </a:lnTo>
                    <a:lnTo>
                      <a:pt x="598931" y="0"/>
                    </a:lnTo>
                    <a:close/>
                  </a:path>
                </a:pathLst>
              </a:custGeom>
              <a:solidFill>
                <a:srgbClr val="FFFFFF"/>
              </a:solidFill>
            </p:spPr>
            <p:txBody>
              <a:bodyPr wrap="square" lIns="0" tIns="0" rIns="0" bIns="0" rtlCol="0"/>
              <a:lstStyle/>
              <a:p>
                <a:endParaRPr/>
              </a:p>
            </p:txBody>
          </p:sp>
          <p:sp>
            <p:nvSpPr>
              <p:cNvPr id="45" name="object 27">
                <a:extLst>
                  <a:ext uri="{FF2B5EF4-FFF2-40B4-BE49-F238E27FC236}">
                    <a16:creationId xmlns:a16="http://schemas.microsoft.com/office/drawing/2014/main" id="{867BDFBF-FE79-F24C-D532-753E8C60DC00}"/>
                  </a:ext>
                </a:extLst>
              </p:cNvPr>
              <p:cNvSpPr/>
              <p:nvPr/>
            </p:nvSpPr>
            <p:spPr>
              <a:xfrm>
                <a:off x="9304020" y="3735323"/>
                <a:ext cx="599440" cy="155575"/>
              </a:xfrm>
              <a:custGeom>
                <a:avLst/>
                <a:gdLst/>
                <a:ahLst/>
                <a:cxnLst/>
                <a:rect l="l" t="t" r="r" b="b"/>
                <a:pathLst>
                  <a:path w="599440" h="155575">
                    <a:moveTo>
                      <a:pt x="0" y="155448"/>
                    </a:moveTo>
                    <a:lnTo>
                      <a:pt x="598931" y="155448"/>
                    </a:lnTo>
                    <a:lnTo>
                      <a:pt x="598931" y="0"/>
                    </a:lnTo>
                    <a:lnTo>
                      <a:pt x="0" y="0"/>
                    </a:lnTo>
                    <a:lnTo>
                      <a:pt x="0" y="155448"/>
                    </a:lnTo>
                    <a:close/>
                  </a:path>
                </a:pathLst>
              </a:custGeom>
              <a:ln w="12700">
                <a:solidFill>
                  <a:srgbClr val="FFFFFF"/>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7E127C21-1029-66A7-F9E9-4C03C912365A}"/>
                </a:ext>
              </a:extLst>
            </p:cNvPr>
            <p:cNvSpPr txBox="1"/>
            <p:nvPr/>
          </p:nvSpPr>
          <p:spPr>
            <a:xfrm>
              <a:off x="7940440" y="1144212"/>
              <a:ext cx="4140200" cy="400110"/>
            </a:xfrm>
            <a:prstGeom prst="rect">
              <a:avLst/>
            </a:prstGeom>
            <a:noFill/>
          </p:spPr>
          <p:txBody>
            <a:bodyPr wrap="square" rtlCol="0">
              <a:spAutoFit/>
            </a:bodyPr>
            <a:lstStyle/>
            <a:p>
              <a:pPr algn="ctr"/>
              <a:r>
                <a:rPr lang="en-US" sz="2000" b="1">
                  <a:latin typeface="Georgia" panose="02040502050405020303" pitchFamily="18" charset="0"/>
                </a:rPr>
                <a:t>2D </a:t>
              </a:r>
              <a:r>
                <a:rPr lang="en-US" sz="2000" b="1" err="1">
                  <a:latin typeface="Georgia" panose="02040502050405020303" pitchFamily="18" charset="0"/>
                </a:rPr>
                <a:t>axi</a:t>
              </a:r>
              <a:r>
                <a:rPr lang="en-US" sz="2000" b="1">
                  <a:latin typeface="Georgia" panose="02040502050405020303" pitchFamily="18" charset="0"/>
                </a:rPr>
                <a:t>-symmetric  model</a:t>
              </a:r>
            </a:p>
          </p:txBody>
        </p:sp>
        <p:pic>
          <p:nvPicPr>
            <p:cNvPr id="26" name="Picture 25">
              <a:extLst>
                <a:ext uri="{FF2B5EF4-FFF2-40B4-BE49-F238E27FC236}">
                  <a16:creationId xmlns:a16="http://schemas.microsoft.com/office/drawing/2014/main" id="{59E5A3D5-25E2-A118-A8B4-F8AE4E1D28C5}"/>
                </a:ext>
              </a:extLst>
            </p:cNvPr>
            <p:cNvPicPr>
              <a:picLocks noChangeAspect="1"/>
            </p:cNvPicPr>
            <p:nvPr/>
          </p:nvPicPr>
          <p:blipFill>
            <a:blip r:embed="rId9"/>
            <a:stretch>
              <a:fillRect/>
            </a:stretch>
          </p:blipFill>
          <p:spPr>
            <a:xfrm>
              <a:off x="8069424" y="1665632"/>
              <a:ext cx="4088306" cy="2907855"/>
            </a:xfrm>
            <a:prstGeom prst="rect">
              <a:avLst/>
            </a:prstGeom>
          </p:spPr>
        </p:pic>
        <p:sp>
          <p:nvSpPr>
            <p:cNvPr id="27" name="TextBox 26">
              <a:extLst>
                <a:ext uri="{FF2B5EF4-FFF2-40B4-BE49-F238E27FC236}">
                  <a16:creationId xmlns:a16="http://schemas.microsoft.com/office/drawing/2014/main" id="{72803E0C-9209-9260-4029-3D192D9AC2AF}"/>
                </a:ext>
              </a:extLst>
            </p:cNvPr>
            <p:cNvSpPr txBox="1"/>
            <p:nvPr/>
          </p:nvSpPr>
          <p:spPr>
            <a:xfrm>
              <a:off x="8208942" y="4715203"/>
              <a:ext cx="3649382" cy="1082732"/>
            </a:xfrm>
            <a:prstGeom prst="rect">
              <a:avLst/>
            </a:prstGeom>
            <a:noFill/>
          </p:spPr>
          <p:txBody>
            <a:bodyPr wrap="square">
              <a:spAutoFit/>
            </a:bodyPr>
            <a:lstStyle/>
            <a:p>
              <a:pPr marL="57150" lvl="1">
                <a:lnSpc>
                  <a:spcPct val="110000"/>
                </a:lnSpc>
              </a:pPr>
              <a:r>
                <a:rPr lang="en-US" sz="2000">
                  <a:latin typeface="Georgia" panose="02040502050405020303" pitchFamily="18" charset="0"/>
                  <a:cs typeface="Arial"/>
                </a:rPr>
                <a:t>Mechanobiological FE model with </a:t>
              </a:r>
              <a:r>
                <a:rPr lang="en-US" sz="2000" i="1">
                  <a:latin typeface="Georgia" panose="02040502050405020303" pitchFamily="18" charset="0"/>
                  <a:cs typeface="Arial"/>
                </a:rPr>
                <a:t>in situ </a:t>
              </a:r>
              <a:r>
                <a:rPr lang="en-US" sz="2000">
                  <a:latin typeface="Georgia" panose="02040502050405020303" pitchFamily="18" charset="0"/>
                  <a:cs typeface="Arial"/>
                </a:rPr>
                <a:t>cells and its cellular microenvironment</a:t>
              </a:r>
            </a:p>
          </p:txBody>
        </p:sp>
      </p:grpSp>
      <p:pic>
        <p:nvPicPr>
          <p:cNvPr id="54" name="Picture 53">
            <a:extLst>
              <a:ext uri="{FF2B5EF4-FFF2-40B4-BE49-F238E27FC236}">
                <a16:creationId xmlns:a16="http://schemas.microsoft.com/office/drawing/2014/main" id="{2263A18F-BED5-5397-FE4F-154C9CC6F1A2}"/>
              </a:ext>
            </a:extLst>
          </p:cNvPr>
          <p:cNvPicPr>
            <a:picLocks noChangeAspect="1"/>
          </p:cNvPicPr>
          <p:nvPr/>
        </p:nvPicPr>
        <p:blipFill>
          <a:blip r:embed="rId10"/>
          <a:srcRect l="7298" r="11359"/>
          <a:stretch>
            <a:fillRect/>
          </a:stretch>
        </p:blipFill>
        <p:spPr>
          <a:xfrm>
            <a:off x="19050" y="1170660"/>
            <a:ext cx="2137530" cy="5559552"/>
          </a:xfrm>
          <a:prstGeom prst="rect">
            <a:avLst/>
          </a:prstGeom>
        </p:spPr>
      </p:pic>
      <p:pic>
        <p:nvPicPr>
          <p:cNvPr id="79" name="Picture 78">
            <a:extLst>
              <a:ext uri="{FF2B5EF4-FFF2-40B4-BE49-F238E27FC236}">
                <a16:creationId xmlns:a16="http://schemas.microsoft.com/office/drawing/2014/main" id="{7892CB9E-82B7-44CF-D5DE-C1F39ECCF3EF}"/>
              </a:ext>
            </a:extLst>
          </p:cNvPr>
          <p:cNvPicPr>
            <a:picLocks noChangeAspect="1"/>
          </p:cNvPicPr>
          <p:nvPr/>
        </p:nvPicPr>
        <p:blipFill>
          <a:blip r:embed="rId11"/>
          <a:srcRect r="15132" b="21757"/>
          <a:stretch>
            <a:fillRect/>
          </a:stretch>
        </p:blipFill>
        <p:spPr>
          <a:xfrm>
            <a:off x="319505" y="2551630"/>
            <a:ext cx="640080" cy="167794"/>
          </a:xfrm>
          <a:prstGeom prst="rect">
            <a:avLst/>
          </a:prstGeom>
        </p:spPr>
      </p:pic>
      <p:pic>
        <p:nvPicPr>
          <p:cNvPr id="80" name="Picture 79">
            <a:extLst>
              <a:ext uri="{FF2B5EF4-FFF2-40B4-BE49-F238E27FC236}">
                <a16:creationId xmlns:a16="http://schemas.microsoft.com/office/drawing/2014/main" id="{F589A1B8-47DE-84EE-08AE-68D149E551DF}"/>
              </a:ext>
            </a:extLst>
          </p:cNvPr>
          <p:cNvPicPr>
            <a:picLocks noChangeAspect="1"/>
          </p:cNvPicPr>
          <p:nvPr/>
        </p:nvPicPr>
        <p:blipFill>
          <a:blip r:embed="rId12"/>
          <a:srcRect l="11026" t="14237" r="7123" b="28632"/>
          <a:stretch>
            <a:fillRect/>
          </a:stretch>
        </p:blipFill>
        <p:spPr>
          <a:xfrm>
            <a:off x="410945" y="4048885"/>
            <a:ext cx="548640" cy="142797"/>
          </a:xfrm>
          <a:prstGeom prst="rect">
            <a:avLst/>
          </a:prstGeom>
        </p:spPr>
      </p:pic>
      <p:pic>
        <p:nvPicPr>
          <p:cNvPr id="81" name="Picture 80">
            <a:extLst>
              <a:ext uri="{FF2B5EF4-FFF2-40B4-BE49-F238E27FC236}">
                <a16:creationId xmlns:a16="http://schemas.microsoft.com/office/drawing/2014/main" id="{5C58DF9A-2B34-0E3D-9ADE-48FBBD9ACE14}"/>
              </a:ext>
            </a:extLst>
          </p:cNvPr>
          <p:cNvPicPr>
            <a:picLocks noChangeAspect="1"/>
          </p:cNvPicPr>
          <p:nvPr/>
        </p:nvPicPr>
        <p:blipFill>
          <a:blip r:embed="rId13"/>
          <a:stretch>
            <a:fillRect/>
          </a:stretch>
        </p:blipFill>
        <p:spPr>
          <a:xfrm rot="16200000">
            <a:off x="339770" y="6168310"/>
            <a:ext cx="640080" cy="249234"/>
          </a:xfrm>
          <a:prstGeom prst="rect">
            <a:avLst/>
          </a:prstGeom>
        </p:spPr>
      </p:pic>
      <p:sp>
        <p:nvSpPr>
          <p:cNvPr id="5" name="TextBox 4">
            <a:extLst>
              <a:ext uri="{FF2B5EF4-FFF2-40B4-BE49-F238E27FC236}">
                <a16:creationId xmlns:a16="http://schemas.microsoft.com/office/drawing/2014/main" id="{4221A969-3AE7-01CE-261C-1DBA61617E59}"/>
              </a:ext>
            </a:extLst>
          </p:cNvPr>
          <p:cNvSpPr txBox="1"/>
          <p:nvPr/>
        </p:nvSpPr>
        <p:spPr>
          <a:xfrm>
            <a:off x="10509347" y="6532341"/>
            <a:ext cx="1833725" cy="307777"/>
          </a:xfrm>
          <a:prstGeom prst="rect">
            <a:avLst/>
          </a:prstGeom>
          <a:noFill/>
        </p:spPr>
        <p:txBody>
          <a:bodyPr wrap="square" rtlCol="0">
            <a:spAutoFit/>
          </a:bodyPr>
          <a:lstStyle/>
          <a:p>
            <a:r>
              <a:rPr lang="en-US" sz="1400">
                <a:latin typeface="Georgia" panose="02040502050405020303" pitchFamily="18" charset="0"/>
              </a:rPr>
              <a:t>Jadin et al. 2005</a:t>
            </a:r>
          </a:p>
        </p:txBody>
      </p:sp>
    </p:spTree>
    <p:extLst>
      <p:ext uri="{BB962C8B-B14F-4D97-AF65-F5344CB8AC3E}">
        <p14:creationId xmlns:p14="http://schemas.microsoft.com/office/powerpoint/2010/main" val="341506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708F-DE58-75D4-B572-10030B9B52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7CD9979-6929-D90F-DDE9-32ED8617DB36}"/>
              </a:ext>
            </a:extLst>
          </p:cNvPr>
          <p:cNvGrpSpPr/>
          <p:nvPr/>
        </p:nvGrpSpPr>
        <p:grpSpPr>
          <a:xfrm>
            <a:off x="6849576" y="-808436"/>
            <a:ext cx="3670210" cy="7486811"/>
            <a:chOff x="6541758" y="-1163509"/>
            <a:chExt cx="3670210" cy="7486811"/>
          </a:xfrm>
        </p:grpSpPr>
        <p:pic>
          <p:nvPicPr>
            <p:cNvPr id="4" name="Picture 3" descr="A grid with white lines&#10;&#10;AI-generated content may be incorrect.">
              <a:extLst>
                <a:ext uri="{FF2B5EF4-FFF2-40B4-BE49-F238E27FC236}">
                  <a16:creationId xmlns:a16="http://schemas.microsoft.com/office/drawing/2014/main" id="{5A7D049C-9136-29BE-9EE8-17D844F7E7E5}"/>
                </a:ext>
              </a:extLst>
            </p:cNvPr>
            <p:cNvPicPr>
              <a:picLocks noChangeAspect="1"/>
            </p:cNvPicPr>
            <p:nvPr/>
          </p:nvPicPr>
          <p:blipFill>
            <a:blip r:embed="rId2">
              <a:extLst>
                <a:ext uri="{28A0092B-C50C-407E-A947-70E740481C1C}">
                  <a14:useLocalDpi xmlns:a14="http://schemas.microsoft.com/office/drawing/2010/main" val="0"/>
                </a:ext>
              </a:extLst>
            </a:blip>
            <a:srcRect l="1930" t="1762" r="1683" b="2238"/>
            <a:stretch>
              <a:fillRect/>
            </a:stretch>
          </p:blipFill>
          <p:spPr>
            <a:xfrm>
              <a:off x="6580902" y="-1163509"/>
              <a:ext cx="3631066" cy="1828800"/>
            </a:xfrm>
            <a:prstGeom prst="rect">
              <a:avLst/>
            </a:prstGeom>
          </p:spPr>
        </p:pic>
        <p:pic>
          <p:nvPicPr>
            <p:cNvPr id="7" name="Picture 6" descr="A grid of green squares&#10;&#10;AI-generated content may be incorrect.">
              <a:extLst>
                <a:ext uri="{FF2B5EF4-FFF2-40B4-BE49-F238E27FC236}">
                  <a16:creationId xmlns:a16="http://schemas.microsoft.com/office/drawing/2014/main" id="{5C23251E-5F41-BA45-32A4-3B53F3711B35}"/>
                </a:ext>
              </a:extLst>
            </p:cNvPr>
            <p:cNvPicPr>
              <a:picLocks noChangeAspect="1"/>
            </p:cNvPicPr>
            <p:nvPr/>
          </p:nvPicPr>
          <p:blipFill>
            <a:blip r:embed="rId3">
              <a:extLst>
                <a:ext uri="{28A0092B-C50C-407E-A947-70E740481C1C}">
                  <a14:useLocalDpi xmlns:a14="http://schemas.microsoft.com/office/drawing/2010/main" val="0"/>
                </a:ext>
              </a:extLst>
            </a:blip>
            <a:srcRect l="1930" t="1762" r="1930" b="1762"/>
            <a:stretch>
              <a:fillRect/>
            </a:stretch>
          </p:blipFill>
          <p:spPr>
            <a:xfrm>
              <a:off x="6574929" y="1010615"/>
              <a:ext cx="3603867" cy="1828800"/>
            </a:xfrm>
            <a:prstGeom prst="rect">
              <a:avLst/>
            </a:prstGeom>
          </p:spPr>
        </p:pic>
        <p:pic>
          <p:nvPicPr>
            <p:cNvPr id="13" name="Picture 12" descr="A grid with ovals on it&#10;&#10;AI-generated content may be incorrect.">
              <a:extLst>
                <a:ext uri="{FF2B5EF4-FFF2-40B4-BE49-F238E27FC236}">
                  <a16:creationId xmlns:a16="http://schemas.microsoft.com/office/drawing/2014/main" id="{7BE040E4-664E-24E2-6B98-019A77CCDF88}"/>
                </a:ext>
              </a:extLst>
            </p:cNvPr>
            <p:cNvPicPr>
              <a:picLocks noChangeAspect="1"/>
            </p:cNvPicPr>
            <p:nvPr/>
          </p:nvPicPr>
          <p:blipFill>
            <a:blip r:embed="rId4">
              <a:extLst>
                <a:ext uri="{28A0092B-C50C-407E-A947-70E740481C1C}">
                  <a14:useLocalDpi xmlns:a14="http://schemas.microsoft.com/office/drawing/2010/main" val="0"/>
                </a:ext>
              </a:extLst>
            </a:blip>
            <a:srcRect l="17228" t="1762" r="17500" b="1762"/>
            <a:stretch>
              <a:fillRect/>
            </a:stretch>
          </p:blipFill>
          <p:spPr>
            <a:xfrm>
              <a:off x="6541758" y="3184739"/>
              <a:ext cx="3670210" cy="2743200"/>
            </a:xfrm>
            <a:prstGeom prst="rect">
              <a:avLst/>
            </a:prstGeom>
          </p:spPr>
        </p:pic>
        <p:sp>
          <p:nvSpPr>
            <p:cNvPr id="15" name="TextBox 14">
              <a:extLst>
                <a:ext uri="{FF2B5EF4-FFF2-40B4-BE49-F238E27FC236}">
                  <a16:creationId xmlns:a16="http://schemas.microsoft.com/office/drawing/2014/main" id="{4B3AFD39-B88E-3B2F-54D8-4613C0E331C9}"/>
                </a:ext>
              </a:extLst>
            </p:cNvPr>
            <p:cNvSpPr txBox="1"/>
            <p:nvPr/>
          </p:nvSpPr>
          <p:spPr>
            <a:xfrm>
              <a:off x="6718072" y="612390"/>
              <a:ext cx="3356725" cy="400110"/>
            </a:xfrm>
            <a:prstGeom prst="rect">
              <a:avLst/>
            </a:prstGeom>
            <a:noFill/>
          </p:spPr>
          <p:txBody>
            <a:bodyPr wrap="square" rtlCol="0">
              <a:spAutoFit/>
            </a:bodyPr>
            <a:lstStyle/>
            <a:p>
              <a:pPr algn="ctr"/>
              <a:r>
                <a:rPr lang="en-US" sz="2000" dirty="0">
                  <a:latin typeface="Georgia" panose="02040502050405020303" pitchFamily="18" charset="0"/>
                </a:rPr>
                <a:t>10% cell area per 3200 µm</a:t>
              </a:r>
              <a:r>
                <a:rPr lang="en-US" sz="2000" baseline="30000" dirty="0">
                  <a:latin typeface="Georgia" panose="02040502050405020303" pitchFamily="18" charset="0"/>
                </a:rPr>
                <a:t>2</a:t>
              </a:r>
              <a:r>
                <a:rPr lang="en-US" sz="2000" dirty="0">
                  <a:latin typeface="Georgia" panose="02040502050405020303" pitchFamily="18" charset="0"/>
                </a:rPr>
                <a:t> </a:t>
              </a:r>
            </a:p>
          </p:txBody>
        </p:sp>
        <p:sp>
          <p:nvSpPr>
            <p:cNvPr id="67" name="TextBox 66">
              <a:extLst>
                <a:ext uri="{FF2B5EF4-FFF2-40B4-BE49-F238E27FC236}">
                  <a16:creationId xmlns:a16="http://schemas.microsoft.com/office/drawing/2014/main" id="{E4203B87-CF97-84E4-168B-67EFCE3C4E30}"/>
                </a:ext>
              </a:extLst>
            </p:cNvPr>
            <p:cNvSpPr txBox="1"/>
            <p:nvPr/>
          </p:nvSpPr>
          <p:spPr>
            <a:xfrm>
              <a:off x="6718072" y="2788399"/>
              <a:ext cx="3356725" cy="400110"/>
            </a:xfrm>
            <a:prstGeom prst="rect">
              <a:avLst/>
            </a:prstGeom>
            <a:noFill/>
          </p:spPr>
          <p:txBody>
            <a:bodyPr wrap="square" rtlCol="0">
              <a:spAutoFit/>
            </a:bodyPr>
            <a:lstStyle/>
            <a:p>
              <a:pPr algn="ctr"/>
              <a:r>
                <a:rPr lang="en-US" sz="2000" dirty="0">
                  <a:latin typeface="Georgia" panose="02040502050405020303" pitchFamily="18" charset="0"/>
                </a:rPr>
                <a:t>9% cell area per 3200 µm</a:t>
              </a:r>
              <a:r>
                <a:rPr lang="en-US" sz="2000" baseline="30000" dirty="0">
                  <a:latin typeface="Georgia" panose="02040502050405020303" pitchFamily="18" charset="0"/>
                </a:rPr>
                <a:t>2</a:t>
              </a:r>
              <a:r>
                <a:rPr lang="en-US" sz="2000" dirty="0">
                  <a:latin typeface="Georgia" panose="02040502050405020303" pitchFamily="18" charset="0"/>
                </a:rPr>
                <a:t> </a:t>
              </a:r>
            </a:p>
          </p:txBody>
        </p:sp>
        <p:sp>
          <p:nvSpPr>
            <p:cNvPr id="68" name="TextBox 67">
              <a:extLst>
                <a:ext uri="{FF2B5EF4-FFF2-40B4-BE49-F238E27FC236}">
                  <a16:creationId xmlns:a16="http://schemas.microsoft.com/office/drawing/2014/main" id="{254550DE-BFF6-6FED-6326-3A3F691F04A2}"/>
                </a:ext>
              </a:extLst>
            </p:cNvPr>
            <p:cNvSpPr txBox="1"/>
            <p:nvPr/>
          </p:nvSpPr>
          <p:spPr>
            <a:xfrm>
              <a:off x="6718072" y="5923192"/>
              <a:ext cx="3356725" cy="400110"/>
            </a:xfrm>
            <a:prstGeom prst="rect">
              <a:avLst/>
            </a:prstGeom>
            <a:noFill/>
          </p:spPr>
          <p:txBody>
            <a:bodyPr wrap="square" rtlCol="0">
              <a:spAutoFit/>
            </a:bodyPr>
            <a:lstStyle/>
            <a:p>
              <a:pPr algn="ctr"/>
              <a:r>
                <a:rPr lang="en-US" sz="2000" dirty="0">
                  <a:latin typeface="Georgia" panose="02040502050405020303" pitchFamily="18" charset="0"/>
                </a:rPr>
                <a:t>7% cell area per 4800 µm</a:t>
              </a:r>
              <a:r>
                <a:rPr lang="en-US" sz="2000" baseline="30000" dirty="0">
                  <a:latin typeface="Georgia" panose="02040502050405020303" pitchFamily="18" charset="0"/>
                </a:rPr>
                <a:t>2</a:t>
              </a:r>
              <a:r>
                <a:rPr lang="en-US" sz="2000" dirty="0">
                  <a:latin typeface="Georgia" panose="02040502050405020303" pitchFamily="18" charset="0"/>
                </a:rPr>
                <a:t> </a:t>
              </a:r>
            </a:p>
          </p:txBody>
        </p:sp>
      </p:grpSp>
      <p:grpSp>
        <p:nvGrpSpPr>
          <p:cNvPr id="19" name="Group 18">
            <a:extLst>
              <a:ext uri="{FF2B5EF4-FFF2-40B4-BE49-F238E27FC236}">
                <a16:creationId xmlns:a16="http://schemas.microsoft.com/office/drawing/2014/main" id="{09F30691-BBAD-AB06-E093-5413F7B8F345}"/>
              </a:ext>
            </a:extLst>
          </p:cNvPr>
          <p:cNvGrpSpPr/>
          <p:nvPr/>
        </p:nvGrpSpPr>
        <p:grpSpPr>
          <a:xfrm>
            <a:off x="2577272" y="427451"/>
            <a:ext cx="3409464" cy="5552609"/>
            <a:chOff x="2142705" y="1133621"/>
            <a:chExt cx="3409464" cy="5552609"/>
          </a:xfrm>
        </p:grpSpPr>
        <p:sp>
          <p:nvSpPr>
            <p:cNvPr id="20" name="TextBox 19">
              <a:extLst>
                <a:ext uri="{FF2B5EF4-FFF2-40B4-BE49-F238E27FC236}">
                  <a16:creationId xmlns:a16="http://schemas.microsoft.com/office/drawing/2014/main" id="{DBEDB902-2119-CDD1-F653-643E50457B86}"/>
                </a:ext>
              </a:extLst>
            </p:cNvPr>
            <p:cNvSpPr txBox="1"/>
            <p:nvPr/>
          </p:nvSpPr>
          <p:spPr>
            <a:xfrm>
              <a:off x="2758555" y="1133621"/>
              <a:ext cx="2338331" cy="400110"/>
            </a:xfrm>
            <a:prstGeom prst="rect">
              <a:avLst/>
            </a:prstGeom>
            <a:noFill/>
          </p:spPr>
          <p:txBody>
            <a:bodyPr wrap="square" rtlCol="0">
              <a:spAutoFit/>
            </a:bodyPr>
            <a:lstStyle/>
            <a:p>
              <a:pPr algn="ctr"/>
              <a:r>
                <a:rPr lang="en-US" sz="2000" b="1" dirty="0">
                  <a:latin typeface="Georgia" panose="02040502050405020303" pitchFamily="18" charset="0"/>
                </a:rPr>
                <a:t>Quadrant model</a:t>
              </a:r>
            </a:p>
          </p:txBody>
        </p:sp>
        <p:sp>
          <p:nvSpPr>
            <p:cNvPr id="21" name="Left Brace 20">
              <a:extLst>
                <a:ext uri="{FF2B5EF4-FFF2-40B4-BE49-F238E27FC236}">
                  <a16:creationId xmlns:a16="http://schemas.microsoft.com/office/drawing/2014/main" id="{8C48C390-6019-4987-374E-6459CDA45FDC}"/>
                </a:ext>
              </a:extLst>
            </p:cNvPr>
            <p:cNvSpPr/>
            <p:nvPr/>
          </p:nvSpPr>
          <p:spPr>
            <a:xfrm>
              <a:off x="2142705" y="166563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9C1E0F67-A532-0691-0229-79816370B688}"/>
                </a:ext>
              </a:extLst>
            </p:cNvPr>
            <p:cNvSpPr/>
            <p:nvPr/>
          </p:nvSpPr>
          <p:spPr>
            <a:xfrm>
              <a:off x="2142705" y="3219972"/>
              <a:ext cx="171450" cy="118872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516ABCF8-2B40-01BF-6100-733653C5A626}"/>
                </a:ext>
              </a:extLst>
            </p:cNvPr>
            <p:cNvSpPr/>
            <p:nvPr/>
          </p:nvSpPr>
          <p:spPr>
            <a:xfrm>
              <a:off x="2142705" y="4765990"/>
              <a:ext cx="171450" cy="19202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id="{A2A76771-57F5-56FF-7528-07F4209460AD}"/>
                </a:ext>
              </a:extLst>
            </p:cNvPr>
            <p:cNvGrpSpPr/>
            <p:nvPr/>
          </p:nvGrpSpPr>
          <p:grpSpPr>
            <a:xfrm>
              <a:off x="2399879" y="1865628"/>
              <a:ext cx="3152290" cy="4524189"/>
              <a:chOff x="2434149" y="1536993"/>
              <a:chExt cx="3152290" cy="4524189"/>
            </a:xfrm>
          </p:grpSpPr>
          <p:pic>
            <p:nvPicPr>
              <p:cNvPr id="27" name="Picture 26">
                <a:extLst>
                  <a:ext uri="{FF2B5EF4-FFF2-40B4-BE49-F238E27FC236}">
                    <a16:creationId xmlns:a16="http://schemas.microsoft.com/office/drawing/2014/main" id="{7AAFF391-14FE-E5A2-376E-D724C4A4B089}"/>
                  </a:ext>
                </a:extLst>
              </p:cNvPr>
              <p:cNvPicPr>
                <a:picLocks noChangeAspect="1"/>
              </p:cNvPicPr>
              <p:nvPr/>
            </p:nvPicPr>
            <p:blipFill>
              <a:blip r:embed="rId5"/>
              <a:stretch>
                <a:fillRect/>
              </a:stretch>
            </p:blipFill>
            <p:spPr>
              <a:xfrm>
                <a:off x="2434150" y="1536993"/>
                <a:ext cx="3136856" cy="853796"/>
              </a:xfrm>
              <a:prstGeom prst="rect">
                <a:avLst/>
              </a:prstGeom>
            </p:spPr>
          </p:pic>
          <p:grpSp>
            <p:nvGrpSpPr>
              <p:cNvPr id="28" name="Group 27">
                <a:extLst>
                  <a:ext uri="{FF2B5EF4-FFF2-40B4-BE49-F238E27FC236}">
                    <a16:creationId xmlns:a16="http://schemas.microsoft.com/office/drawing/2014/main" id="{E5CDC4CB-4EF7-E9C5-FC81-5CCA71E3293C}"/>
                  </a:ext>
                </a:extLst>
              </p:cNvPr>
              <p:cNvGrpSpPr/>
              <p:nvPr/>
            </p:nvGrpSpPr>
            <p:grpSpPr>
              <a:xfrm>
                <a:off x="2434151" y="3114823"/>
                <a:ext cx="3136857" cy="788816"/>
                <a:chOff x="4062441" y="4236862"/>
                <a:chExt cx="5081560" cy="1224611"/>
              </a:xfrm>
            </p:grpSpPr>
            <p:sp>
              <p:nvSpPr>
                <p:cNvPr id="35" name="Freeform 9">
                  <a:extLst>
                    <a:ext uri="{FF2B5EF4-FFF2-40B4-BE49-F238E27FC236}">
                      <a16:creationId xmlns:a16="http://schemas.microsoft.com/office/drawing/2014/main" id="{7875CC53-D03D-2E90-6199-3D96E95377AB}"/>
                    </a:ext>
                  </a:extLst>
                </p:cNvPr>
                <p:cNvSpPr/>
                <p:nvPr/>
              </p:nvSpPr>
              <p:spPr>
                <a:xfrm>
                  <a:off x="4062441" y="4236862"/>
                  <a:ext cx="2289766" cy="1204825"/>
                </a:xfrm>
                <a:custGeom>
                  <a:avLst/>
                  <a:gdLst/>
                  <a:ahLst/>
                  <a:cxnLst/>
                  <a:rect l="l" t="t" r="r" b="b"/>
                  <a:pathLst>
                    <a:path w="2289766" h="1204825">
                      <a:moveTo>
                        <a:pt x="0" y="0"/>
                      </a:moveTo>
                      <a:lnTo>
                        <a:pt x="2289766" y="0"/>
                      </a:lnTo>
                      <a:lnTo>
                        <a:pt x="2289766" y="1204824"/>
                      </a:lnTo>
                      <a:lnTo>
                        <a:pt x="0" y="1204824"/>
                      </a:lnTo>
                      <a:lnTo>
                        <a:pt x="0" y="0"/>
                      </a:lnTo>
                      <a:close/>
                    </a:path>
                  </a:pathLst>
                </a:custGeom>
                <a:blipFill>
                  <a:blip r:embed="rId6"/>
                  <a:stretch>
                    <a:fillRect/>
                  </a:stretch>
                </a:blipFill>
              </p:spPr>
              <p:txBody>
                <a:bodyPr/>
                <a:lstStyle/>
                <a:p>
                  <a:endParaRPr lang="en-US"/>
                </a:p>
              </p:txBody>
            </p:sp>
            <p:grpSp>
              <p:nvGrpSpPr>
                <p:cNvPr id="36" name="Group 10">
                  <a:extLst>
                    <a:ext uri="{FF2B5EF4-FFF2-40B4-BE49-F238E27FC236}">
                      <a16:creationId xmlns:a16="http://schemas.microsoft.com/office/drawing/2014/main" id="{DF763D89-A008-9C79-DB2A-C6F15EF3D382}"/>
                    </a:ext>
                  </a:extLst>
                </p:cNvPr>
                <p:cNvGrpSpPr/>
                <p:nvPr/>
              </p:nvGrpSpPr>
              <p:grpSpPr>
                <a:xfrm>
                  <a:off x="6446719" y="4754454"/>
                  <a:ext cx="181502" cy="181502"/>
                  <a:chOff x="0" y="0"/>
                  <a:chExt cx="812800" cy="812800"/>
                </a:xfrm>
              </p:grpSpPr>
              <p:sp>
                <p:nvSpPr>
                  <p:cNvPr id="38" name="Freeform 11">
                    <a:extLst>
                      <a:ext uri="{FF2B5EF4-FFF2-40B4-BE49-F238E27FC236}">
                        <a16:creationId xmlns:a16="http://schemas.microsoft.com/office/drawing/2014/main" id="{13CB6258-2E4E-2FC2-702D-BF21BC04EA68}"/>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39" name="TextBox 12">
                    <a:extLst>
                      <a:ext uri="{FF2B5EF4-FFF2-40B4-BE49-F238E27FC236}">
                        <a16:creationId xmlns:a16="http://schemas.microsoft.com/office/drawing/2014/main" id="{C3D5EA54-DA3F-EE27-DD27-AA9AB1D06602}"/>
                      </a:ext>
                    </a:extLst>
                  </p:cNvPr>
                  <p:cNvSpPr txBox="1"/>
                  <p:nvPr/>
                </p:nvSpPr>
                <p:spPr>
                  <a:xfrm>
                    <a:off x="190500" y="152400"/>
                    <a:ext cx="431800" cy="469900"/>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13">
                  <a:extLst>
                    <a:ext uri="{FF2B5EF4-FFF2-40B4-BE49-F238E27FC236}">
                      <a16:creationId xmlns:a16="http://schemas.microsoft.com/office/drawing/2014/main" id="{BFD90338-08A9-BD05-F6DB-F9343A1FE687}"/>
                    </a:ext>
                  </a:extLst>
                </p:cNvPr>
                <p:cNvSpPr/>
                <p:nvPr/>
              </p:nvSpPr>
              <p:spPr>
                <a:xfrm>
                  <a:off x="6746340" y="4236864"/>
                  <a:ext cx="2397661" cy="1224609"/>
                </a:xfrm>
                <a:custGeom>
                  <a:avLst/>
                  <a:gdLst/>
                  <a:ahLst/>
                  <a:cxnLst/>
                  <a:rect l="l" t="t" r="r" b="b"/>
                  <a:pathLst>
                    <a:path w="2397661" h="1204825">
                      <a:moveTo>
                        <a:pt x="0" y="0"/>
                      </a:moveTo>
                      <a:lnTo>
                        <a:pt x="2397661" y="0"/>
                      </a:lnTo>
                      <a:lnTo>
                        <a:pt x="2397661" y="1204824"/>
                      </a:lnTo>
                      <a:lnTo>
                        <a:pt x="0" y="1204824"/>
                      </a:lnTo>
                      <a:lnTo>
                        <a:pt x="0" y="0"/>
                      </a:lnTo>
                      <a:close/>
                    </a:path>
                  </a:pathLst>
                </a:custGeom>
                <a:blipFill>
                  <a:blip r:embed="rId7"/>
                  <a:stretch>
                    <a:fillRect/>
                  </a:stretch>
                </a:blipFill>
              </p:spPr>
              <p:txBody>
                <a:bodyPr/>
                <a:lstStyle/>
                <a:p>
                  <a:endParaRPr lang="en-US"/>
                </a:p>
              </p:txBody>
            </p:sp>
          </p:grpSp>
          <p:grpSp>
            <p:nvGrpSpPr>
              <p:cNvPr id="29" name="Group 28">
                <a:extLst>
                  <a:ext uri="{FF2B5EF4-FFF2-40B4-BE49-F238E27FC236}">
                    <a16:creationId xmlns:a16="http://schemas.microsoft.com/office/drawing/2014/main" id="{37A731B8-12E1-D728-A7F6-2881EF25CA2C}"/>
                  </a:ext>
                </a:extLst>
              </p:cNvPr>
              <p:cNvGrpSpPr/>
              <p:nvPr/>
            </p:nvGrpSpPr>
            <p:grpSpPr>
              <a:xfrm>
                <a:off x="2434149" y="4765445"/>
                <a:ext cx="3152290" cy="1295737"/>
                <a:chOff x="4196971" y="7100028"/>
                <a:chExt cx="4947029" cy="2091972"/>
              </a:xfrm>
            </p:grpSpPr>
            <p:sp>
              <p:nvSpPr>
                <p:cNvPr id="30" name="Freeform 14">
                  <a:extLst>
                    <a:ext uri="{FF2B5EF4-FFF2-40B4-BE49-F238E27FC236}">
                      <a16:creationId xmlns:a16="http://schemas.microsoft.com/office/drawing/2014/main" id="{75AD5024-ECCE-1C92-190A-52173E2CD565}"/>
                    </a:ext>
                  </a:extLst>
                </p:cNvPr>
                <p:cNvSpPr/>
                <p:nvPr/>
              </p:nvSpPr>
              <p:spPr>
                <a:xfrm>
                  <a:off x="4196971" y="7100028"/>
                  <a:ext cx="2155236" cy="2091968"/>
                </a:xfrm>
                <a:custGeom>
                  <a:avLst/>
                  <a:gdLst/>
                  <a:ahLst/>
                  <a:cxnLst/>
                  <a:rect l="l" t="t" r="r" b="b"/>
                  <a:pathLst>
                    <a:path w="2289766" h="2091959">
                      <a:moveTo>
                        <a:pt x="0" y="0"/>
                      </a:moveTo>
                      <a:lnTo>
                        <a:pt x="2289766" y="0"/>
                      </a:lnTo>
                      <a:lnTo>
                        <a:pt x="2289766" y="2091959"/>
                      </a:lnTo>
                      <a:lnTo>
                        <a:pt x="0" y="2091959"/>
                      </a:lnTo>
                      <a:lnTo>
                        <a:pt x="0" y="0"/>
                      </a:lnTo>
                      <a:close/>
                    </a:path>
                  </a:pathLst>
                </a:custGeom>
                <a:blipFill>
                  <a:blip r:embed="rId8"/>
                  <a:stretch>
                    <a:fillRect/>
                  </a:stretch>
                </a:blipFill>
              </p:spPr>
              <p:txBody>
                <a:bodyPr/>
                <a:lstStyle/>
                <a:p>
                  <a:endParaRPr lang="en-US"/>
                </a:p>
              </p:txBody>
            </p:sp>
            <p:sp>
              <p:nvSpPr>
                <p:cNvPr id="31" name="Freeform 15">
                  <a:extLst>
                    <a:ext uri="{FF2B5EF4-FFF2-40B4-BE49-F238E27FC236}">
                      <a16:creationId xmlns:a16="http://schemas.microsoft.com/office/drawing/2014/main" id="{EDFB670B-60F9-531E-F58B-78D6F12B942E}"/>
                    </a:ext>
                  </a:extLst>
                </p:cNvPr>
                <p:cNvSpPr/>
                <p:nvPr/>
              </p:nvSpPr>
              <p:spPr>
                <a:xfrm>
                  <a:off x="6746340" y="7100030"/>
                  <a:ext cx="2397660" cy="2091970"/>
                </a:xfrm>
                <a:custGeom>
                  <a:avLst/>
                  <a:gdLst/>
                  <a:ahLst/>
                  <a:cxnLst/>
                  <a:rect l="l" t="t" r="r" b="b"/>
                  <a:pathLst>
                    <a:path w="2397661" h="2091959">
                      <a:moveTo>
                        <a:pt x="0" y="0"/>
                      </a:moveTo>
                      <a:lnTo>
                        <a:pt x="2397661" y="0"/>
                      </a:lnTo>
                      <a:lnTo>
                        <a:pt x="2397661" y="2091959"/>
                      </a:lnTo>
                      <a:lnTo>
                        <a:pt x="0" y="2091959"/>
                      </a:lnTo>
                      <a:lnTo>
                        <a:pt x="0" y="0"/>
                      </a:lnTo>
                      <a:close/>
                    </a:path>
                  </a:pathLst>
                </a:custGeom>
                <a:blipFill>
                  <a:blip r:embed="rId9"/>
                  <a:stretch>
                    <a:fillRect t="-2506" b="-2506"/>
                  </a:stretch>
                </a:blipFill>
              </p:spPr>
              <p:txBody>
                <a:bodyPr/>
                <a:lstStyle/>
                <a:p>
                  <a:endParaRPr lang="en-US"/>
                </a:p>
              </p:txBody>
            </p:sp>
            <p:grpSp>
              <p:nvGrpSpPr>
                <p:cNvPr id="32" name="Group 16">
                  <a:extLst>
                    <a:ext uri="{FF2B5EF4-FFF2-40B4-BE49-F238E27FC236}">
                      <a16:creationId xmlns:a16="http://schemas.microsoft.com/office/drawing/2014/main" id="{54028E06-1ABA-25C7-EB15-9CE0A9DBC7F2}"/>
                    </a:ext>
                  </a:extLst>
                </p:cNvPr>
                <p:cNvGrpSpPr/>
                <p:nvPr/>
              </p:nvGrpSpPr>
              <p:grpSpPr>
                <a:xfrm>
                  <a:off x="6446719" y="7897367"/>
                  <a:ext cx="181502" cy="301113"/>
                  <a:chOff x="0" y="0"/>
                  <a:chExt cx="812800" cy="1348447"/>
                </a:xfrm>
              </p:grpSpPr>
              <p:sp>
                <p:nvSpPr>
                  <p:cNvPr id="33" name="Freeform 17">
                    <a:extLst>
                      <a:ext uri="{FF2B5EF4-FFF2-40B4-BE49-F238E27FC236}">
                        <a16:creationId xmlns:a16="http://schemas.microsoft.com/office/drawing/2014/main" id="{0FC92C73-1894-63EA-880B-C2C0F6740510}"/>
                      </a:ext>
                    </a:extLst>
                  </p:cNvPr>
                  <p:cNvSpPr/>
                  <p:nvPr/>
                </p:nvSpPr>
                <p:spPr>
                  <a:xfrm>
                    <a:off x="0" y="0"/>
                    <a:ext cx="812800" cy="812800"/>
                  </a:xfrm>
                  <a:custGeom>
                    <a:avLst/>
                    <a:gdLst/>
                    <a:ahLst/>
                    <a:cxnLst/>
                    <a:rect l="l" t="t" r="r" b="b"/>
                    <a:pathLst>
                      <a:path w="812800" h="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4D4D4D"/>
                  </a:solidFill>
                </p:spPr>
                <p:txBody>
                  <a:bodyPr/>
                  <a:lstStyle/>
                  <a:p>
                    <a:endParaRPr lang="en-US"/>
                  </a:p>
                </p:txBody>
              </p:sp>
              <p:sp>
                <p:nvSpPr>
                  <p:cNvPr id="34" name="TextBox 18">
                    <a:extLst>
                      <a:ext uri="{FF2B5EF4-FFF2-40B4-BE49-F238E27FC236}">
                        <a16:creationId xmlns:a16="http://schemas.microsoft.com/office/drawing/2014/main" id="{02EFA2B2-909B-6758-C475-B890A1D63504}"/>
                      </a:ext>
                    </a:extLst>
                  </p:cNvPr>
                  <p:cNvSpPr txBox="1"/>
                  <p:nvPr/>
                </p:nvSpPr>
                <p:spPr>
                  <a:xfrm>
                    <a:off x="190503" y="878535"/>
                    <a:ext cx="431802" cy="469912"/>
                  </a:xfrm>
                  <a:prstGeom prst="rect">
                    <a:avLst/>
                  </a:prstGeom>
                </p:spPr>
                <p:txBody>
                  <a:bodyPr lIns="50800" tIns="50800" rIns="50800" bIns="50800" rtlCol="0" anchor="ctr"/>
                  <a:lstStyle/>
                  <a:p>
                    <a:pPr algn="ctr">
                      <a:lnSpc>
                        <a:spcPts val="2659"/>
                      </a:lnSpc>
                      <a:spcBef>
                        <a:spcPct val="0"/>
                      </a:spcBef>
                    </a:pPr>
                    <a:endParaRPr/>
                  </a:p>
                </p:txBody>
              </p:sp>
            </p:grpSp>
          </p:grpSp>
        </p:grpSp>
        <p:sp>
          <p:nvSpPr>
            <p:cNvPr id="25" name="TextBox 24">
              <a:extLst>
                <a:ext uri="{FF2B5EF4-FFF2-40B4-BE49-F238E27FC236}">
                  <a16:creationId xmlns:a16="http://schemas.microsoft.com/office/drawing/2014/main" id="{9AED68F5-1334-4640-A827-D752C809BC77}"/>
                </a:ext>
              </a:extLst>
            </p:cNvPr>
            <p:cNvSpPr txBox="1"/>
            <p:nvPr/>
          </p:nvSpPr>
          <p:spPr>
            <a:xfrm>
              <a:off x="2557452" y="1614500"/>
              <a:ext cx="1007269" cy="276999"/>
            </a:xfrm>
            <a:prstGeom prst="rect">
              <a:avLst/>
            </a:prstGeom>
            <a:noFill/>
          </p:spPr>
          <p:txBody>
            <a:bodyPr wrap="square" rtlCol="0">
              <a:spAutoFit/>
            </a:bodyPr>
            <a:lstStyle/>
            <a:p>
              <a:pPr algn="ctr"/>
              <a:r>
                <a:rPr lang="en-US" sz="1200" b="1" dirty="0">
                  <a:latin typeface="Georgia" panose="02040502050405020303" pitchFamily="18" charset="0"/>
                </a:rPr>
                <a:t>with cell</a:t>
              </a:r>
            </a:p>
          </p:txBody>
        </p:sp>
        <p:sp>
          <p:nvSpPr>
            <p:cNvPr id="26" name="TextBox 25">
              <a:extLst>
                <a:ext uri="{FF2B5EF4-FFF2-40B4-BE49-F238E27FC236}">
                  <a16:creationId xmlns:a16="http://schemas.microsoft.com/office/drawing/2014/main" id="{3BB86127-076E-0674-7F8E-8E92DE6C9AEC}"/>
                </a:ext>
              </a:extLst>
            </p:cNvPr>
            <p:cNvSpPr txBox="1"/>
            <p:nvPr/>
          </p:nvSpPr>
          <p:spPr>
            <a:xfrm>
              <a:off x="4136628" y="1614500"/>
              <a:ext cx="1165628" cy="276999"/>
            </a:xfrm>
            <a:prstGeom prst="rect">
              <a:avLst/>
            </a:prstGeom>
            <a:noFill/>
          </p:spPr>
          <p:txBody>
            <a:bodyPr wrap="square" rtlCol="0">
              <a:spAutoFit/>
            </a:bodyPr>
            <a:lstStyle/>
            <a:p>
              <a:pPr algn="ctr"/>
              <a:r>
                <a:rPr lang="en-US" sz="1200" b="1" dirty="0">
                  <a:latin typeface="Georgia" panose="02040502050405020303" pitchFamily="18" charset="0"/>
                </a:rPr>
                <a:t>without cell</a:t>
              </a:r>
            </a:p>
          </p:txBody>
        </p:sp>
      </p:grpSp>
    </p:spTree>
    <p:extLst>
      <p:ext uri="{BB962C8B-B14F-4D97-AF65-F5344CB8AC3E}">
        <p14:creationId xmlns:p14="http://schemas.microsoft.com/office/powerpoint/2010/main" val="359305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796D-ADE4-8143-9313-90FD420861D4}"/>
            </a:ext>
          </a:extLst>
        </p:cNvPr>
        <p:cNvGrpSpPr/>
        <p:nvPr/>
      </p:nvGrpSpPr>
      <p:grpSpPr>
        <a:xfrm>
          <a:off x="0" y="0"/>
          <a:ext cx="0" cy="0"/>
          <a:chOff x="0" y="0"/>
          <a:chExt cx="0" cy="0"/>
        </a:xfrm>
      </p:grpSpPr>
      <p:grpSp>
        <p:nvGrpSpPr>
          <p:cNvPr id="52" name="Group 51">
            <a:extLst>
              <a:ext uri="{FF2B5EF4-FFF2-40B4-BE49-F238E27FC236}">
                <a16:creationId xmlns:a16="http://schemas.microsoft.com/office/drawing/2014/main" id="{13857018-552A-531A-19AB-15D20E38D4B3}"/>
              </a:ext>
            </a:extLst>
          </p:cNvPr>
          <p:cNvGrpSpPr/>
          <p:nvPr/>
        </p:nvGrpSpPr>
        <p:grpSpPr>
          <a:xfrm>
            <a:off x="281741" y="316285"/>
            <a:ext cx="7435094" cy="1828800"/>
            <a:chOff x="-95390" y="2396209"/>
            <a:chExt cx="7435094" cy="1828800"/>
          </a:xfrm>
        </p:grpSpPr>
        <p:pic>
          <p:nvPicPr>
            <p:cNvPr id="42" name="Picture 41" descr="A grid of green squares&#10;&#10;AI-generated content may be incorrect.">
              <a:extLst>
                <a:ext uri="{FF2B5EF4-FFF2-40B4-BE49-F238E27FC236}">
                  <a16:creationId xmlns:a16="http://schemas.microsoft.com/office/drawing/2014/main" id="{221B31F7-FBAA-0FEF-7C34-4DC0DADF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201" y="2396209"/>
              <a:ext cx="3616503" cy="1828800"/>
            </a:xfrm>
            <a:prstGeom prst="rect">
              <a:avLst/>
            </a:prstGeom>
          </p:spPr>
        </p:pic>
        <p:pic>
          <p:nvPicPr>
            <p:cNvPr id="51" name="Picture 50" descr="A grid of white squares&#10;&#10;AI-generated content may be incorrect.">
              <a:extLst>
                <a:ext uri="{FF2B5EF4-FFF2-40B4-BE49-F238E27FC236}">
                  <a16:creationId xmlns:a16="http://schemas.microsoft.com/office/drawing/2014/main" id="{653BEFB7-7FEF-375F-FE49-F01BE988C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0" y="2396209"/>
              <a:ext cx="3616503" cy="1828800"/>
            </a:xfrm>
            <a:prstGeom prst="rect">
              <a:avLst/>
            </a:prstGeom>
          </p:spPr>
        </p:pic>
      </p:grpSp>
      <p:grpSp>
        <p:nvGrpSpPr>
          <p:cNvPr id="59" name="Group 58">
            <a:extLst>
              <a:ext uri="{FF2B5EF4-FFF2-40B4-BE49-F238E27FC236}">
                <a16:creationId xmlns:a16="http://schemas.microsoft.com/office/drawing/2014/main" id="{55E911DB-0078-610F-EF4B-10A597BC2FAD}"/>
              </a:ext>
            </a:extLst>
          </p:cNvPr>
          <p:cNvGrpSpPr/>
          <p:nvPr/>
        </p:nvGrpSpPr>
        <p:grpSpPr>
          <a:xfrm>
            <a:off x="281740" y="2330575"/>
            <a:ext cx="7435095" cy="1828800"/>
            <a:chOff x="281740" y="2330575"/>
            <a:chExt cx="7435095" cy="1828800"/>
          </a:xfrm>
        </p:grpSpPr>
        <p:pic>
          <p:nvPicPr>
            <p:cNvPr id="55" name="Picture 54" descr="A green and white grid&#10;&#10;AI-generated content may be incorrect.">
              <a:extLst>
                <a:ext uri="{FF2B5EF4-FFF2-40B4-BE49-F238E27FC236}">
                  <a16:creationId xmlns:a16="http://schemas.microsoft.com/office/drawing/2014/main" id="{E8689A75-2958-9CEB-A519-3DB78D6BD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332" y="2330575"/>
              <a:ext cx="3616503" cy="1828800"/>
            </a:xfrm>
            <a:prstGeom prst="rect">
              <a:avLst/>
            </a:prstGeom>
          </p:spPr>
        </p:pic>
        <p:pic>
          <p:nvPicPr>
            <p:cNvPr id="58" name="Picture 57" descr="A grid of a blue surface&#10;&#10;AI-generated content may be incorrect.">
              <a:extLst>
                <a:ext uri="{FF2B5EF4-FFF2-40B4-BE49-F238E27FC236}">
                  <a16:creationId xmlns:a16="http://schemas.microsoft.com/office/drawing/2014/main" id="{AC80906C-D776-7CA5-6F0C-6A05D6C84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40" y="2330575"/>
              <a:ext cx="3616503" cy="1828800"/>
            </a:xfrm>
            <a:prstGeom prst="rect">
              <a:avLst/>
            </a:prstGeom>
          </p:spPr>
        </p:pic>
      </p:grpSp>
      <p:grpSp>
        <p:nvGrpSpPr>
          <p:cNvPr id="66" name="Group 65">
            <a:extLst>
              <a:ext uri="{FF2B5EF4-FFF2-40B4-BE49-F238E27FC236}">
                <a16:creationId xmlns:a16="http://schemas.microsoft.com/office/drawing/2014/main" id="{C11A9AED-2044-330A-6FB6-9E0DF241E3AD}"/>
              </a:ext>
            </a:extLst>
          </p:cNvPr>
          <p:cNvGrpSpPr/>
          <p:nvPr/>
        </p:nvGrpSpPr>
        <p:grpSpPr>
          <a:xfrm>
            <a:off x="289921" y="4307402"/>
            <a:ext cx="7480621" cy="2727131"/>
            <a:chOff x="289921" y="4307402"/>
            <a:chExt cx="7480621" cy="2727131"/>
          </a:xfrm>
        </p:grpSpPr>
        <p:pic>
          <p:nvPicPr>
            <p:cNvPr id="62" name="Picture 61" descr="A grid of green squares&#10;&#10;AI-generated content may be incorrect.">
              <a:extLst>
                <a:ext uri="{FF2B5EF4-FFF2-40B4-BE49-F238E27FC236}">
                  <a16:creationId xmlns:a16="http://schemas.microsoft.com/office/drawing/2014/main" id="{3B51B335-0CA3-9CF8-CB22-A534F17A7F1F}"/>
                </a:ext>
              </a:extLst>
            </p:cNvPr>
            <p:cNvPicPr>
              <a:picLocks noChangeAspect="1"/>
            </p:cNvPicPr>
            <p:nvPr/>
          </p:nvPicPr>
          <p:blipFill>
            <a:blip r:embed="rId6">
              <a:extLst>
                <a:ext uri="{28A0092B-C50C-407E-A947-70E740481C1C}">
                  <a14:useLocalDpi xmlns:a14="http://schemas.microsoft.com/office/drawing/2010/main" val="0"/>
                </a:ext>
              </a:extLst>
            </a:blip>
            <a:srcRect l="16050" r="15895"/>
            <a:stretch>
              <a:fillRect/>
            </a:stretch>
          </p:blipFill>
          <p:spPr>
            <a:xfrm>
              <a:off x="4100332" y="4307402"/>
              <a:ext cx="3670210" cy="2727131"/>
            </a:xfrm>
            <a:prstGeom prst="rect">
              <a:avLst/>
            </a:prstGeom>
          </p:spPr>
        </p:pic>
        <p:pic>
          <p:nvPicPr>
            <p:cNvPr id="65" name="Picture 64" descr="A grid of green squares&#10;&#10;AI-generated content may be incorrect.">
              <a:extLst>
                <a:ext uri="{FF2B5EF4-FFF2-40B4-BE49-F238E27FC236}">
                  <a16:creationId xmlns:a16="http://schemas.microsoft.com/office/drawing/2014/main" id="{DCAF37A9-AD4B-AF74-2C7E-FFEE60DB8D29}"/>
                </a:ext>
              </a:extLst>
            </p:cNvPr>
            <p:cNvPicPr>
              <a:picLocks noChangeAspect="1"/>
            </p:cNvPicPr>
            <p:nvPr/>
          </p:nvPicPr>
          <p:blipFill>
            <a:blip r:embed="rId6">
              <a:extLst>
                <a:ext uri="{28A0092B-C50C-407E-A947-70E740481C1C}">
                  <a14:useLocalDpi xmlns:a14="http://schemas.microsoft.com/office/drawing/2010/main" val="0"/>
                </a:ext>
              </a:extLst>
            </a:blip>
            <a:srcRect l="16461" r="16461"/>
            <a:stretch>
              <a:fillRect/>
            </a:stretch>
          </p:blipFill>
          <p:spPr>
            <a:xfrm>
              <a:off x="289921" y="4308511"/>
              <a:ext cx="3614624" cy="2724912"/>
            </a:xfrm>
            <a:prstGeom prst="rect">
              <a:avLst/>
            </a:prstGeom>
          </p:spPr>
        </p:pic>
      </p:grpSp>
      <p:sp>
        <p:nvSpPr>
          <p:cNvPr id="7" name="TextBox 6">
            <a:extLst>
              <a:ext uri="{FF2B5EF4-FFF2-40B4-BE49-F238E27FC236}">
                <a16:creationId xmlns:a16="http://schemas.microsoft.com/office/drawing/2014/main" id="{7E3D6AA1-AF9C-A79D-0423-AED8DE19ABBA}"/>
              </a:ext>
            </a:extLst>
          </p:cNvPr>
          <p:cNvSpPr txBox="1"/>
          <p:nvPr/>
        </p:nvSpPr>
        <p:spPr>
          <a:xfrm>
            <a:off x="8733842" y="116230"/>
            <a:ext cx="2338331" cy="400110"/>
          </a:xfrm>
          <a:prstGeom prst="rect">
            <a:avLst/>
          </a:prstGeom>
          <a:noFill/>
        </p:spPr>
        <p:txBody>
          <a:bodyPr wrap="square" rtlCol="0">
            <a:spAutoFit/>
          </a:bodyPr>
          <a:lstStyle/>
          <a:p>
            <a:pPr algn="ctr"/>
            <a:r>
              <a:rPr lang="en-US" sz="2000" b="1" dirty="0">
                <a:latin typeface="Georgia" panose="02040502050405020303" pitchFamily="18" charset="0"/>
              </a:rPr>
              <a:t>Quadrant model</a:t>
            </a:r>
          </a:p>
        </p:txBody>
      </p:sp>
      <p:sp>
        <p:nvSpPr>
          <p:cNvPr id="8" name="TextBox 7">
            <a:extLst>
              <a:ext uri="{FF2B5EF4-FFF2-40B4-BE49-F238E27FC236}">
                <a16:creationId xmlns:a16="http://schemas.microsoft.com/office/drawing/2014/main" id="{57EFA0A3-86D2-5EDF-3231-7DAFF0B82553}"/>
              </a:ext>
            </a:extLst>
          </p:cNvPr>
          <p:cNvSpPr txBox="1"/>
          <p:nvPr/>
        </p:nvSpPr>
        <p:spPr>
          <a:xfrm>
            <a:off x="8230207" y="597109"/>
            <a:ext cx="1007269" cy="276999"/>
          </a:xfrm>
          <a:prstGeom prst="rect">
            <a:avLst/>
          </a:prstGeom>
          <a:noFill/>
        </p:spPr>
        <p:txBody>
          <a:bodyPr wrap="square" rtlCol="0">
            <a:spAutoFit/>
          </a:bodyPr>
          <a:lstStyle/>
          <a:p>
            <a:pPr algn="ctr"/>
            <a:r>
              <a:rPr lang="en-US" sz="1200" b="1" dirty="0">
                <a:latin typeface="Georgia" panose="02040502050405020303" pitchFamily="18" charset="0"/>
              </a:rPr>
              <a:t>with cell</a:t>
            </a:r>
          </a:p>
        </p:txBody>
      </p:sp>
      <p:sp>
        <p:nvSpPr>
          <p:cNvPr id="9" name="TextBox 8">
            <a:extLst>
              <a:ext uri="{FF2B5EF4-FFF2-40B4-BE49-F238E27FC236}">
                <a16:creationId xmlns:a16="http://schemas.microsoft.com/office/drawing/2014/main" id="{EB02C667-BA70-0652-6230-DC0C25254FD8}"/>
              </a:ext>
            </a:extLst>
          </p:cNvPr>
          <p:cNvSpPr txBox="1"/>
          <p:nvPr/>
        </p:nvSpPr>
        <p:spPr>
          <a:xfrm>
            <a:off x="10489359" y="596689"/>
            <a:ext cx="1165628" cy="276999"/>
          </a:xfrm>
          <a:prstGeom prst="rect">
            <a:avLst/>
          </a:prstGeom>
          <a:noFill/>
        </p:spPr>
        <p:txBody>
          <a:bodyPr wrap="square" rtlCol="0">
            <a:spAutoFit/>
          </a:bodyPr>
          <a:lstStyle/>
          <a:p>
            <a:pPr algn="ctr"/>
            <a:r>
              <a:rPr lang="en-US" sz="1200" b="1" dirty="0">
                <a:latin typeface="Georgia" panose="02040502050405020303" pitchFamily="18" charset="0"/>
              </a:rPr>
              <a:t>without cell</a:t>
            </a:r>
          </a:p>
        </p:txBody>
      </p:sp>
      <p:pic>
        <p:nvPicPr>
          <p:cNvPr id="10" name="Picture 9">
            <a:extLst>
              <a:ext uri="{FF2B5EF4-FFF2-40B4-BE49-F238E27FC236}">
                <a16:creationId xmlns:a16="http://schemas.microsoft.com/office/drawing/2014/main" id="{8C447161-AF25-95B4-D48D-60783910B001}"/>
              </a:ext>
            </a:extLst>
          </p:cNvPr>
          <p:cNvPicPr>
            <a:picLocks noChangeAspect="1"/>
          </p:cNvPicPr>
          <p:nvPr/>
        </p:nvPicPr>
        <p:blipFill>
          <a:blip r:embed="rId7"/>
          <a:stretch>
            <a:fillRect/>
          </a:stretch>
        </p:blipFill>
        <p:spPr>
          <a:xfrm>
            <a:off x="7891693" y="874108"/>
            <a:ext cx="4022628" cy="989171"/>
          </a:xfrm>
          <a:prstGeom prst="rect">
            <a:avLst/>
          </a:prstGeom>
        </p:spPr>
      </p:pic>
      <p:pic>
        <p:nvPicPr>
          <p:cNvPr id="11" name="Picture 10">
            <a:extLst>
              <a:ext uri="{FF2B5EF4-FFF2-40B4-BE49-F238E27FC236}">
                <a16:creationId xmlns:a16="http://schemas.microsoft.com/office/drawing/2014/main" id="{EE27EBC0-D037-0D15-12A0-702F84B3C3D3}"/>
              </a:ext>
            </a:extLst>
          </p:cNvPr>
          <p:cNvPicPr>
            <a:picLocks noChangeAspect="1"/>
          </p:cNvPicPr>
          <p:nvPr/>
        </p:nvPicPr>
        <p:blipFill>
          <a:blip r:embed="rId8"/>
          <a:stretch>
            <a:fillRect/>
          </a:stretch>
        </p:blipFill>
        <p:spPr>
          <a:xfrm>
            <a:off x="7891689" y="1980366"/>
            <a:ext cx="4022624" cy="989170"/>
          </a:xfrm>
          <a:prstGeom prst="rect">
            <a:avLst/>
          </a:prstGeom>
        </p:spPr>
      </p:pic>
      <p:pic>
        <p:nvPicPr>
          <p:cNvPr id="12" name="Picture 11">
            <a:extLst>
              <a:ext uri="{FF2B5EF4-FFF2-40B4-BE49-F238E27FC236}">
                <a16:creationId xmlns:a16="http://schemas.microsoft.com/office/drawing/2014/main" id="{A84452CD-73B5-CBE0-AF83-3393FBF50763}"/>
              </a:ext>
            </a:extLst>
          </p:cNvPr>
          <p:cNvPicPr>
            <a:picLocks noChangeAspect="1"/>
          </p:cNvPicPr>
          <p:nvPr/>
        </p:nvPicPr>
        <p:blipFill>
          <a:blip r:embed="rId9"/>
          <a:stretch>
            <a:fillRect/>
          </a:stretch>
        </p:blipFill>
        <p:spPr>
          <a:xfrm>
            <a:off x="7918924" y="3171823"/>
            <a:ext cx="3992548" cy="1454498"/>
          </a:xfrm>
          <a:prstGeom prst="rect">
            <a:avLst/>
          </a:prstGeom>
        </p:spPr>
      </p:pic>
    </p:spTree>
    <p:extLst>
      <p:ext uri="{BB962C8B-B14F-4D97-AF65-F5344CB8AC3E}">
        <p14:creationId xmlns:p14="http://schemas.microsoft.com/office/powerpoint/2010/main" val="66192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6AB0-3A22-A569-8757-3A7E49043CC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221DD46D-EDC6-812C-499C-82CC61364FD4}"/>
              </a:ext>
            </a:extLst>
          </p:cNvPr>
          <p:cNvGrpSpPr/>
          <p:nvPr/>
        </p:nvGrpSpPr>
        <p:grpSpPr>
          <a:xfrm>
            <a:off x="-781067" y="-887303"/>
            <a:ext cx="13604813" cy="7756726"/>
            <a:chOff x="-781067" y="-887303"/>
            <a:chExt cx="13604813" cy="7756726"/>
          </a:xfrm>
        </p:grpSpPr>
        <p:grpSp>
          <p:nvGrpSpPr>
            <p:cNvPr id="88" name="Group 87">
              <a:extLst>
                <a:ext uri="{FF2B5EF4-FFF2-40B4-BE49-F238E27FC236}">
                  <a16:creationId xmlns:a16="http://schemas.microsoft.com/office/drawing/2014/main" id="{A0A1AC67-5CBB-C983-7B29-F3826C2E1324}"/>
                </a:ext>
              </a:extLst>
            </p:cNvPr>
            <p:cNvGrpSpPr/>
            <p:nvPr/>
          </p:nvGrpSpPr>
          <p:grpSpPr>
            <a:xfrm>
              <a:off x="-781067" y="-887303"/>
              <a:ext cx="13213545" cy="7756726"/>
              <a:chOff x="-781067" y="-887303"/>
              <a:chExt cx="13213545" cy="7756726"/>
            </a:xfrm>
          </p:grpSpPr>
          <p:pic>
            <p:nvPicPr>
              <p:cNvPr id="4" name="Picture 3" descr="A diagram of cell division&#10;&#10;AI-generated content may be incorrect.">
                <a:extLst>
                  <a:ext uri="{FF2B5EF4-FFF2-40B4-BE49-F238E27FC236}">
                    <a16:creationId xmlns:a16="http://schemas.microsoft.com/office/drawing/2014/main" id="{87EBDA20-5ABE-B939-C2BD-33981512C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77" y="-10914"/>
                <a:ext cx="5065111" cy="2555303"/>
              </a:xfrm>
              <a:prstGeom prst="rect">
                <a:avLst/>
              </a:prstGeom>
            </p:spPr>
          </p:pic>
          <p:grpSp>
            <p:nvGrpSpPr>
              <p:cNvPr id="41" name="Group 40">
                <a:extLst>
                  <a:ext uri="{FF2B5EF4-FFF2-40B4-BE49-F238E27FC236}">
                    <a16:creationId xmlns:a16="http://schemas.microsoft.com/office/drawing/2014/main" id="{9BA64EC5-455C-57E8-B772-67AA916FD67C}"/>
                  </a:ext>
                </a:extLst>
              </p:cNvPr>
              <p:cNvGrpSpPr/>
              <p:nvPr/>
            </p:nvGrpSpPr>
            <p:grpSpPr>
              <a:xfrm>
                <a:off x="5265116" y="-887303"/>
                <a:ext cx="2187182" cy="4307186"/>
                <a:chOff x="5676556" y="-497940"/>
                <a:chExt cx="2187182" cy="4307186"/>
              </a:xfrm>
            </p:grpSpPr>
            <p:pic>
              <p:nvPicPr>
                <p:cNvPr id="35" name="Picture 34">
                  <a:extLst>
                    <a:ext uri="{FF2B5EF4-FFF2-40B4-BE49-F238E27FC236}">
                      <a16:creationId xmlns:a16="http://schemas.microsoft.com/office/drawing/2014/main" id="{A918953E-9A65-78BD-13D9-316F2F5DEE7F}"/>
                    </a:ext>
                  </a:extLst>
                </p:cNvPr>
                <p:cNvPicPr>
                  <a:picLocks noChangeAspect="1"/>
                </p:cNvPicPr>
                <p:nvPr/>
              </p:nvPicPr>
              <p:blipFill>
                <a:blip r:embed="rId3"/>
                <a:stretch>
                  <a:fillRect/>
                </a:stretch>
              </p:blipFill>
              <p:spPr>
                <a:xfrm>
                  <a:off x="5676556" y="1004934"/>
                  <a:ext cx="1344888" cy="1371600"/>
                </a:xfrm>
                <a:prstGeom prst="rect">
                  <a:avLst/>
                </a:prstGeom>
              </p:spPr>
            </p:pic>
            <p:pic>
              <p:nvPicPr>
                <p:cNvPr id="36" name="Picture 35">
                  <a:extLst>
                    <a:ext uri="{FF2B5EF4-FFF2-40B4-BE49-F238E27FC236}">
                      <a16:creationId xmlns:a16="http://schemas.microsoft.com/office/drawing/2014/main" id="{406AAE91-2DEE-739E-53E6-0F8473A5CF1F}"/>
                    </a:ext>
                  </a:extLst>
                </p:cNvPr>
                <p:cNvPicPr>
                  <a:picLocks noChangeAspect="1"/>
                </p:cNvPicPr>
                <p:nvPr/>
              </p:nvPicPr>
              <p:blipFill>
                <a:blip r:embed="rId4"/>
                <a:stretch>
                  <a:fillRect/>
                </a:stretch>
              </p:blipFill>
              <p:spPr>
                <a:xfrm>
                  <a:off x="5695253" y="-497940"/>
                  <a:ext cx="1326191" cy="1371600"/>
                </a:xfrm>
                <a:prstGeom prst="rect">
                  <a:avLst/>
                </a:prstGeom>
              </p:spPr>
            </p:pic>
            <p:pic>
              <p:nvPicPr>
                <p:cNvPr id="37" name="Picture 36">
                  <a:extLst>
                    <a:ext uri="{FF2B5EF4-FFF2-40B4-BE49-F238E27FC236}">
                      <a16:creationId xmlns:a16="http://schemas.microsoft.com/office/drawing/2014/main" id="{E7D61C5D-4818-D9A7-C6C3-ABB65A894355}"/>
                    </a:ext>
                  </a:extLst>
                </p:cNvPr>
                <p:cNvPicPr>
                  <a:picLocks noChangeAspect="1"/>
                </p:cNvPicPr>
                <p:nvPr/>
              </p:nvPicPr>
              <p:blipFill>
                <a:blip r:embed="rId5"/>
                <a:stretch>
                  <a:fillRect/>
                </a:stretch>
              </p:blipFill>
              <p:spPr>
                <a:xfrm>
                  <a:off x="5949877" y="2437646"/>
                  <a:ext cx="816941" cy="1371600"/>
                </a:xfrm>
                <a:prstGeom prst="rect">
                  <a:avLst/>
                </a:prstGeom>
              </p:spPr>
            </p:pic>
            <p:sp>
              <p:nvSpPr>
                <p:cNvPr id="38" name="TextBox 37">
                  <a:extLst>
                    <a:ext uri="{FF2B5EF4-FFF2-40B4-BE49-F238E27FC236}">
                      <a16:creationId xmlns:a16="http://schemas.microsoft.com/office/drawing/2014/main" id="{F777A4BA-7AA0-3706-66C4-2C3A39B64D8B}"/>
                    </a:ext>
                  </a:extLst>
                </p:cNvPr>
                <p:cNvSpPr txBox="1"/>
                <p:nvPr/>
              </p:nvSpPr>
              <p:spPr>
                <a:xfrm>
                  <a:off x="7139461" y="0"/>
                  <a:ext cx="688064" cy="369332"/>
                </a:xfrm>
                <a:prstGeom prst="rect">
                  <a:avLst/>
                </a:prstGeom>
                <a:noFill/>
              </p:spPr>
              <p:txBody>
                <a:bodyPr wrap="square" rtlCol="0">
                  <a:spAutoFit/>
                </a:bodyPr>
                <a:lstStyle/>
                <a:p>
                  <a:r>
                    <a:rPr lang="en-US" dirty="0">
                      <a:latin typeface="Georgia" panose="02040502050405020303" pitchFamily="18" charset="0"/>
                    </a:rPr>
                    <a:t>SZ</a:t>
                  </a:r>
                </a:p>
              </p:txBody>
            </p:sp>
            <p:sp>
              <p:nvSpPr>
                <p:cNvPr id="39" name="TextBox 38">
                  <a:extLst>
                    <a:ext uri="{FF2B5EF4-FFF2-40B4-BE49-F238E27FC236}">
                      <a16:creationId xmlns:a16="http://schemas.microsoft.com/office/drawing/2014/main" id="{1C0FFB90-6588-87B1-7268-645989D2B46F}"/>
                    </a:ext>
                  </a:extLst>
                </p:cNvPr>
                <p:cNvSpPr txBox="1"/>
                <p:nvPr/>
              </p:nvSpPr>
              <p:spPr>
                <a:xfrm>
                  <a:off x="7103247" y="1382063"/>
                  <a:ext cx="760491" cy="369332"/>
                </a:xfrm>
                <a:prstGeom prst="rect">
                  <a:avLst/>
                </a:prstGeom>
                <a:noFill/>
              </p:spPr>
              <p:txBody>
                <a:bodyPr wrap="square" rtlCol="0">
                  <a:spAutoFit/>
                </a:bodyPr>
                <a:lstStyle/>
                <a:p>
                  <a:r>
                    <a:rPr lang="en-US" dirty="0">
                      <a:latin typeface="Georgia" panose="02040502050405020303" pitchFamily="18" charset="0"/>
                    </a:rPr>
                    <a:t>MZ</a:t>
                  </a:r>
                </a:p>
              </p:txBody>
            </p:sp>
            <p:sp>
              <p:nvSpPr>
                <p:cNvPr id="40" name="TextBox 39">
                  <a:extLst>
                    <a:ext uri="{FF2B5EF4-FFF2-40B4-BE49-F238E27FC236}">
                      <a16:creationId xmlns:a16="http://schemas.microsoft.com/office/drawing/2014/main" id="{B3DF4730-A11D-53B6-5EEA-DB76A7EF90D8}"/>
                    </a:ext>
                  </a:extLst>
                </p:cNvPr>
                <p:cNvSpPr txBox="1"/>
                <p:nvPr/>
              </p:nvSpPr>
              <p:spPr>
                <a:xfrm>
                  <a:off x="7103247" y="2816568"/>
                  <a:ext cx="688064" cy="369332"/>
                </a:xfrm>
                <a:prstGeom prst="rect">
                  <a:avLst/>
                </a:prstGeom>
                <a:noFill/>
              </p:spPr>
              <p:txBody>
                <a:bodyPr wrap="square" rtlCol="0">
                  <a:spAutoFit/>
                </a:bodyPr>
                <a:lstStyle/>
                <a:p>
                  <a:r>
                    <a:rPr lang="en-US" dirty="0">
                      <a:latin typeface="Georgia" panose="02040502050405020303" pitchFamily="18" charset="0"/>
                    </a:rPr>
                    <a:t>DZ</a:t>
                  </a:r>
                </a:p>
              </p:txBody>
            </p:sp>
          </p:grpSp>
          <p:sp>
            <p:nvSpPr>
              <p:cNvPr id="44" name="Right Brace 43">
                <a:extLst>
                  <a:ext uri="{FF2B5EF4-FFF2-40B4-BE49-F238E27FC236}">
                    <a16:creationId xmlns:a16="http://schemas.microsoft.com/office/drawing/2014/main" id="{B2F475B0-C964-975A-657D-7882CDB2F7AE}"/>
                  </a:ext>
                </a:extLst>
              </p:cNvPr>
              <p:cNvSpPr/>
              <p:nvPr/>
            </p:nvSpPr>
            <p:spPr>
              <a:xfrm>
                <a:off x="7216308" y="-145099"/>
                <a:ext cx="936267" cy="27660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F511B412-8DED-E294-D0FF-3C4F53B6FCC9}"/>
                  </a:ext>
                </a:extLst>
              </p:cNvPr>
              <p:cNvSpPr txBox="1"/>
              <p:nvPr/>
            </p:nvSpPr>
            <p:spPr>
              <a:xfrm>
                <a:off x="-781067" y="2620988"/>
                <a:ext cx="5596038" cy="369332"/>
              </a:xfrm>
              <a:prstGeom prst="rect">
                <a:avLst/>
              </a:prstGeom>
              <a:noFill/>
            </p:spPr>
            <p:txBody>
              <a:bodyPr wrap="square" rtlCol="0">
                <a:spAutoFit/>
              </a:bodyPr>
              <a:lstStyle/>
              <a:p>
                <a:r>
                  <a:rPr lang="en-US" dirty="0">
                    <a:latin typeface="Georgia" panose="02040502050405020303" pitchFamily="18" charset="0"/>
                  </a:rPr>
                  <a:t>Microstructural organization of cartilage components</a:t>
                </a:r>
              </a:p>
            </p:txBody>
          </p:sp>
          <p:sp>
            <p:nvSpPr>
              <p:cNvPr id="46" name="TextBox 45">
                <a:extLst>
                  <a:ext uri="{FF2B5EF4-FFF2-40B4-BE49-F238E27FC236}">
                    <a16:creationId xmlns:a16="http://schemas.microsoft.com/office/drawing/2014/main" id="{8EAEB9FA-0699-BAF8-9871-78E8944F8BBD}"/>
                  </a:ext>
                </a:extLst>
              </p:cNvPr>
              <p:cNvSpPr txBox="1"/>
              <p:nvPr/>
            </p:nvSpPr>
            <p:spPr>
              <a:xfrm>
                <a:off x="6401695" y="2775843"/>
                <a:ext cx="6030783" cy="646331"/>
              </a:xfrm>
              <a:prstGeom prst="rect">
                <a:avLst/>
              </a:prstGeom>
              <a:noFill/>
            </p:spPr>
            <p:txBody>
              <a:bodyPr wrap="square" rtlCol="0">
                <a:spAutoFit/>
              </a:bodyPr>
              <a:lstStyle/>
              <a:p>
                <a:r>
                  <a:rPr lang="en-US" dirty="0">
                    <a:latin typeface="Georgia" panose="02040502050405020303" pitchFamily="18" charset="0"/>
                  </a:rPr>
                  <a:t>Development of multistructural finite element model to mimic the structure and organization of actual cartilage.</a:t>
                </a:r>
              </a:p>
            </p:txBody>
          </p:sp>
          <p:pic>
            <p:nvPicPr>
              <p:cNvPr id="47" name="Picture 46">
                <a:extLst>
                  <a:ext uri="{FF2B5EF4-FFF2-40B4-BE49-F238E27FC236}">
                    <a16:creationId xmlns:a16="http://schemas.microsoft.com/office/drawing/2014/main" id="{7ABCA420-D5FA-E204-8A2A-E429F437309C}"/>
                  </a:ext>
                </a:extLst>
              </p:cNvPr>
              <p:cNvPicPr>
                <a:picLocks noChangeAspect="1"/>
              </p:cNvPicPr>
              <p:nvPr/>
            </p:nvPicPr>
            <p:blipFill>
              <a:blip r:embed="rId6"/>
              <a:stretch>
                <a:fillRect/>
              </a:stretch>
            </p:blipFill>
            <p:spPr>
              <a:xfrm>
                <a:off x="5990261" y="4681388"/>
                <a:ext cx="1733359" cy="1447170"/>
              </a:xfrm>
              <a:prstGeom prst="rect">
                <a:avLst/>
              </a:prstGeom>
            </p:spPr>
          </p:pic>
          <p:pic>
            <p:nvPicPr>
              <p:cNvPr id="48" name="Picture 47">
                <a:extLst>
                  <a:ext uri="{FF2B5EF4-FFF2-40B4-BE49-F238E27FC236}">
                    <a16:creationId xmlns:a16="http://schemas.microsoft.com/office/drawing/2014/main" id="{BCB6FC2C-60A9-5018-1902-761AE8DC4F3D}"/>
                  </a:ext>
                </a:extLst>
              </p:cNvPr>
              <p:cNvPicPr>
                <a:picLocks noChangeAspect="1"/>
              </p:cNvPicPr>
              <p:nvPr/>
            </p:nvPicPr>
            <p:blipFill>
              <a:blip r:embed="rId7"/>
              <a:stretch>
                <a:fillRect/>
              </a:stretch>
            </p:blipFill>
            <p:spPr>
              <a:xfrm>
                <a:off x="5561304" y="3830127"/>
                <a:ext cx="2591271" cy="835604"/>
              </a:xfrm>
              <a:prstGeom prst="rect">
                <a:avLst/>
              </a:prstGeom>
            </p:spPr>
          </p:pic>
          <p:pic>
            <p:nvPicPr>
              <p:cNvPr id="49" name="Picture 48">
                <a:extLst>
                  <a:ext uri="{FF2B5EF4-FFF2-40B4-BE49-F238E27FC236}">
                    <a16:creationId xmlns:a16="http://schemas.microsoft.com/office/drawing/2014/main" id="{ED52BC60-D0FF-A626-654F-CAFB8F535C9D}"/>
                  </a:ext>
                </a:extLst>
              </p:cNvPr>
              <p:cNvPicPr>
                <a:picLocks noChangeAspect="1"/>
              </p:cNvPicPr>
              <p:nvPr/>
            </p:nvPicPr>
            <p:blipFill>
              <a:blip r:embed="rId8"/>
              <a:stretch>
                <a:fillRect/>
              </a:stretch>
            </p:blipFill>
            <p:spPr>
              <a:xfrm>
                <a:off x="9417087" y="4070727"/>
                <a:ext cx="2664082" cy="1828800"/>
              </a:xfrm>
              <a:prstGeom prst="rect">
                <a:avLst/>
              </a:prstGeom>
            </p:spPr>
          </p:pic>
          <p:sp>
            <p:nvSpPr>
              <p:cNvPr id="60" name="TextBox 59">
                <a:extLst>
                  <a:ext uri="{FF2B5EF4-FFF2-40B4-BE49-F238E27FC236}">
                    <a16:creationId xmlns:a16="http://schemas.microsoft.com/office/drawing/2014/main" id="{CF7FA40A-445A-90BD-8BDA-503F69120956}"/>
                  </a:ext>
                </a:extLst>
              </p:cNvPr>
              <p:cNvSpPr txBox="1"/>
              <p:nvPr/>
            </p:nvSpPr>
            <p:spPr>
              <a:xfrm>
                <a:off x="8532559" y="6242429"/>
                <a:ext cx="3548610" cy="369332"/>
              </a:xfrm>
              <a:prstGeom prst="rect">
                <a:avLst/>
              </a:prstGeom>
              <a:noFill/>
            </p:spPr>
            <p:txBody>
              <a:bodyPr wrap="square" rtlCol="0">
                <a:spAutoFit/>
              </a:bodyPr>
              <a:lstStyle/>
              <a:p>
                <a:r>
                  <a:rPr lang="en-US" dirty="0">
                    <a:latin typeface="Georgia" panose="02040502050405020303" pitchFamily="18" charset="0"/>
                  </a:rPr>
                  <a:t>Constitutive modeling via UMAT</a:t>
                </a:r>
              </a:p>
            </p:txBody>
          </p:sp>
          <p:sp>
            <p:nvSpPr>
              <p:cNvPr id="61" name="Arrow: Left 60">
                <a:extLst>
                  <a:ext uri="{FF2B5EF4-FFF2-40B4-BE49-F238E27FC236}">
                    <a16:creationId xmlns:a16="http://schemas.microsoft.com/office/drawing/2014/main" id="{E73663AF-AA08-0819-3BAD-8E1D975B6424}"/>
                  </a:ext>
                </a:extLst>
              </p:cNvPr>
              <p:cNvSpPr/>
              <p:nvPr/>
            </p:nvSpPr>
            <p:spPr>
              <a:xfrm>
                <a:off x="8324706" y="5038609"/>
                <a:ext cx="753962" cy="2432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80A414E-04B1-08B6-C3DC-E0C2C091C551}"/>
                  </a:ext>
                </a:extLst>
              </p:cNvPr>
              <p:cNvSpPr txBox="1"/>
              <p:nvPr/>
            </p:nvSpPr>
            <p:spPr>
              <a:xfrm>
                <a:off x="5642652" y="6276421"/>
                <a:ext cx="2754771" cy="369332"/>
              </a:xfrm>
              <a:prstGeom prst="rect">
                <a:avLst/>
              </a:prstGeom>
              <a:noFill/>
            </p:spPr>
            <p:txBody>
              <a:bodyPr wrap="square" rtlCol="0">
                <a:spAutoFit/>
              </a:bodyPr>
              <a:lstStyle/>
              <a:p>
                <a:r>
                  <a:rPr lang="en-US" dirty="0">
                    <a:latin typeface="Georgia" panose="02040502050405020303" pitchFamily="18" charset="0"/>
                  </a:rPr>
                  <a:t>Experimental validation</a:t>
                </a:r>
              </a:p>
            </p:txBody>
          </p:sp>
          <p:sp>
            <p:nvSpPr>
              <p:cNvPr id="64" name="Arrow: Left 63">
                <a:extLst>
                  <a:ext uri="{FF2B5EF4-FFF2-40B4-BE49-F238E27FC236}">
                    <a16:creationId xmlns:a16="http://schemas.microsoft.com/office/drawing/2014/main" id="{B637BC51-51DE-6C93-9B5A-D4F90DDB7FBA}"/>
                  </a:ext>
                </a:extLst>
              </p:cNvPr>
              <p:cNvSpPr/>
              <p:nvPr/>
            </p:nvSpPr>
            <p:spPr>
              <a:xfrm flipH="1">
                <a:off x="4497999" y="1208332"/>
                <a:ext cx="665351" cy="20431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Arrow: Down 65">
                <a:extLst>
                  <a:ext uri="{FF2B5EF4-FFF2-40B4-BE49-F238E27FC236}">
                    <a16:creationId xmlns:a16="http://schemas.microsoft.com/office/drawing/2014/main" id="{4ECE84B4-0C28-8282-E5B9-D6DFB0024B95}"/>
                  </a:ext>
                </a:extLst>
              </p:cNvPr>
              <p:cNvSpPr/>
              <p:nvPr/>
            </p:nvSpPr>
            <p:spPr>
              <a:xfrm>
                <a:off x="9927168" y="3645207"/>
                <a:ext cx="213727" cy="3914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Left 66">
                <a:extLst>
                  <a:ext uri="{FF2B5EF4-FFF2-40B4-BE49-F238E27FC236}">
                    <a16:creationId xmlns:a16="http://schemas.microsoft.com/office/drawing/2014/main" id="{8DF52EC8-1705-A383-DCB4-3904F2C81320}"/>
                  </a:ext>
                </a:extLst>
              </p:cNvPr>
              <p:cNvSpPr/>
              <p:nvPr/>
            </p:nvSpPr>
            <p:spPr>
              <a:xfrm>
                <a:off x="4878346" y="5038609"/>
                <a:ext cx="753962" cy="2432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A402C011-23DB-C948-D4F8-FA411FB2C64D}"/>
                  </a:ext>
                </a:extLst>
              </p:cNvPr>
              <p:cNvGrpSpPr/>
              <p:nvPr/>
            </p:nvGrpSpPr>
            <p:grpSpPr>
              <a:xfrm>
                <a:off x="-770948" y="3085533"/>
                <a:ext cx="5579892" cy="3191709"/>
                <a:chOff x="-704048" y="3298190"/>
                <a:chExt cx="5579892" cy="3191709"/>
              </a:xfrm>
            </p:grpSpPr>
            <p:pic>
              <p:nvPicPr>
                <p:cNvPr id="68" name="Picture 67">
                  <a:extLst>
                    <a:ext uri="{FF2B5EF4-FFF2-40B4-BE49-F238E27FC236}">
                      <a16:creationId xmlns:a16="http://schemas.microsoft.com/office/drawing/2014/main" id="{A94A01DF-63B0-6171-ACC5-6151CFB18A8F}"/>
                    </a:ext>
                  </a:extLst>
                </p:cNvPr>
                <p:cNvPicPr>
                  <a:picLocks noChangeAspect="1"/>
                </p:cNvPicPr>
                <p:nvPr/>
              </p:nvPicPr>
              <p:blipFill>
                <a:blip r:embed="rId9"/>
                <a:stretch>
                  <a:fillRect/>
                </a:stretch>
              </p:blipFill>
              <p:spPr>
                <a:xfrm>
                  <a:off x="-704048" y="3298190"/>
                  <a:ext cx="3223410" cy="1899477"/>
                </a:xfrm>
                <a:prstGeom prst="rect">
                  <a:avLst/>
                </a:prstGeom>
              </p:spPr>
            </p:pic>
            <p:pic>
              <p:nvPicPr>
                <p:cNvPr id="77" name="Picture 76">
                  <a:extLst>
                    <a:ext uri="{FF2B5EF4-FFF2-40B4-BE49-F238E27FC236}">
                      <a16:creationId xmlns:a16="http://schemas.microsoft.com/office/drawing/2014/main" id="{D78071AF-EA60-7CED-4566-FAF2E5C36A38}"/>
                    </a:ext>
                  </a:extLst>
                </p:cNvPr>
                <p:cNvPicPr>
                  <a:picLocks noChangeAspect="1"/>
                </p:cNvPicPr>
                <p:nvPr/>
              </p:nvPicPr>
              <p:blipFill>
                <a:blip r:embed="rId10"/>
                <a:stretch>
                  <a:fillRect/>
                </a:stretch>
              </p:blipFill>
              <p:spPr>
                <a:xfrm>
                  <a:off x="-584267" y="5242811"/>
                  <a:ext cx="3188201" cy="1030430"/>
                </a:xfrm>
                <a:prstGeom prst="rect">
                  <a:avLst/>
                </a:prstGeom>
              </p:spPr>
            </p:pic>
            <p:pic>
              <p:nvPicPr>
                <p:cNvPr id="78" name="Picture 77">
                  <a:extLst>
                    <a:ext uri="{FF2B5EF4-FFF2-40B4-BE49-F238E27FC236}">
                      <a16:creationId xmlns:a16="http://schemas.microsoft.com/office/drawing/2014/main" id="{1AE65EB0-92C5-C058-898D-9CC05E46325D}"/>
                    </a:ext>
                  </a:extLst>
                </p:cNvPr>
                <p:cNvPicPr>
                  <a:picLocks noChangeAspect="1"/>
                </p:cNvPicPr>
                <p:nvPr/>
              </p:nvPicPr>
              <p:blipFill>
                <a:blip r:embed="rId11"/>
                <a:stretch>
                  <a:fillRect/>
                </a:stretch>
              </p:blipFill>
              <p:spPr>
                <a:xfrm>
                  <a:off x="2603934" y="3298190"/>
                  <a:ext cx="2271910" cy="1828800"/>
                </a:xfrm>
                <a:prstGeom prst="rect">
                  <a:avLst/>
                </a:prstGeom>
              </p:spPr>
            </p:pic>
            <p:pic>
              <p:nvPicPr>
                <p:cNvPr id="85" name="Picture 84">
                  <a:extLst>
                    <a:ext uri="{FF2B5EF4-FFF2-40B4-BE49-F238E27FC236}">
                      <a16:creationId xmlns:a16="http://schemas.microsoft.com/office/drawing/2014/main" id="{DB336906-D129-CA0F-FFB9-72B68201D044}"/>
                    </a:ext>
                  </a:extLst>
                </p:cNvPr>
                <p:cNvPicPr>
                  <a:picLocks noChangeAspect="1"/>
                </p:cNvPicPr>
                <p:nvPr/>
              </p:nvPicPr>
              <p:blipFill>
                <a:blip r:embed="rId12"/>
                <a:stretch>
                  <a:fillRect/>
                </a:stretch>
              </p:blipFill>
              <p:spPr>
                <a:xfrm>
                  <a:off x="2574151" y="5118299"/>
                  <a:ext cx="2246812" cy="1371600"/>
                </a:xfrm>
                <a:prstGeom prst="rect">
                  <a:avLst/>
                </a:prstGeom>
              </p:spPr>
            </p:pic>
          </p:grpSp>
          <p:sp>
            <p:nvSpPr>
              <p:cNvPr id="87" name="TextBox 86">
                <a:extLst>
                  <a:ext uri="{FF2B5EF4-FFF2-40B4-BE49-F238E27FC236}">
                    <a16:creationId xmlns:a16="http://schemas.microsoft.com/office/drawing/2014/main" id="{A2014630-A906-C254-BA16-9632747ECD43}"/>
                  </a:ext>
                </a:extLst>
              </p:cNvPr>
              <p:cNvSpPr txBox="1"/>
              <p:nvPr/>
            </p:nvSpPr>
            <p:spPr>
              <a:xfrm>
                <a:off x="165428" y="6223092"/>
                <a:ext cx="4743211" cy="646331"/>
              </a:xfrm>
              <a:prstGeom prst="rect">
                <a:avLst/>
              </a:prstGeom>
              <a:noFill/>
            </p:spPr>
            <p:txBody>
              <a:bodyPr wrap="square" rtlCol="0">
                <a:spAutoFit/>
              </a:bodyPr>
              <a:lstStyle/>
              <a:p>
                <a:r>
                  <a:rPr lang="en-US" dirty="0">
                    <a:latin typeface="Georgia" panose="02040502050405020303" pitchFamily="18" charset="0"/>
                  </a:rPr>
                  <a:t>Stress-strain behavior of individual cartilage components and the porous effect</a:t>
                </a:r>
              </a:p>
            </p:txBody>
          </p:sp>
        </p:grpSp>
        <p:pic>
          <p:nvPicPr>
            <p:cNvPr id="2" name="Picture 1">
              <a:extLst>
                <a:ext uri="{FF2B5EF4-FFF2-40B4-BE49-F238E27FC236}">
                  <a16:creationId xmlns:a16="http://schemas.microsoft.com/office/drawing/2014/main" id="{414F8E3A-E33B-E23F-0C4A-9B0C72FAAB1F}"/>
                </a:ext>
              </a:extLst>
            </p:cNvPr>
            <p:cNvPicPr>
              <a:picLocks noChangeAspect="1"/>
            </p:cNvPicPr>
            <p:nvPr/>
          </p:nvPicPr>
          <p:blipFill>
            <a:blip r:embed="rId13"/>
            <a:stretch>
              <a:fillRect/>
            </a:stretch>
          </p:blipFill>
          <p:spPr>
            <a:xfrm>
              <a:off x="7986175" y="-63033"/>
              <a:ext cx="4837571" cy="2514600"/>
            </a:xfrm>
            <a:prstGeom prst="rect">
              <a:avLst/>
            </a:prstGeom>
          </p:spPr>
        </p:pic>
      </p:grpSp>
    </p:spTree>
    <p:extLst>
      <p:ext uri="{BB962C8B-B14F-4D97-AF65-F5344CB8AC3E}">
        <p14:creationId xmlns:p14="http://schemas.microsoft.com/office/powerpoint/2010/main" val="138616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F132-9D2F-47B9-7B06-BE55984991BE}"/>
            </a:ext>
          </a:extLst>
        </p:cNvPr>
        <p:cNvGrpSpPr/>
        <p:nvPr/>
      </p:nvGrpSpPr>
      <p:grpSpPr>
        <a:xfrm>
          <a:off x="0" y="0"/>
          <a:ext cx="0" cy="0"/>
          <a:chOff x="0" y="0"/>
          <a:chExt cx="0" cy="0"/>
        </a:xfrm>
      </p:grpSpPr>
      <p:pic>
        <p:nvPicPr>
          <p:cNvPr id="3" name="Picture 2" descr="A diagram of cell division&#10;&#10;AI-generated content may be incorrect.">
            <a:extLst>
              <a:ext uri="{FF2B5EF4-FFF2-40B4-BE49-F238E27FC236}">
                <a16:creationId xmlns:a16="http://schemas.microsoft.com/office/drawing/2014/main" id="{7111FF6F-8D5C-33D6-8BCD-0C556C025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18" y="716883"/>
            <a:ext cx="5065111" cy="2555303"/>
          </a:xfrm>
          <a:prstGeom prst="rect">
            <a:avLst/>
          </a:prstGeom>
        </p:spPr>
      </p:pic>
      <p:pic>
        <p:nvPicPr>
          <p:cNvPr id="5" name="Picture 4">
            <a:extLst>
              <a:ext uri="{FF2B5EF4-FFF2-40B4-BE49-F238E27FC236}">
                <a16:creationId xmlns:a16="http://schemas.microsoft.com/office/drawing/2014/main" id="{C659EFF0-0A61-ADEB-AD6C-D3739A48756C}"/>
              </a:ext>
            </a:extLst>
          </p:cNvPr>
          <p:cNvPicPr>
            <a:picLocks noChangeAspect="1"/>
          </p:cNvPicPr>
          <p:nvPr/>
        </p:nvPicPr>
        <p:blipFill>
          <a:blip r:embed="rId3"/>
          <a:stretch>
            <a:fillRect/>
          </a:stretch>
        </p:blipFill>
        <p:spPr>
          <a:xfrm>
            <a:off x="5929767" y="165735"/>
            <a:ext cx="7872737" cy="3657600"/>
          </a:xfrm>
          <a:prstGeom prst="rect">
            <a:avLst/>
          </a:prstGeom>
        </p:spPr>
      </p:pic>
    </p:spTree>
    <p:extLst>
      <p:ext uri="{BB962C8B-B14F-4D97-AF65-F5344CB8AC3E}">
        <p14:creationId xmlns:p14="http://schemas.microsoft.com/office/powerpoint/2010/main" val="419350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C621-BA02-AFE5-3DA5-959BE42EBB99}"/>
            </a:ext>
          </a:extLst>
        </p:cNvPr>
        <p:cNvGrpSpPr/>
        <p:nvPr/>
      </p:nvGrpSpPr>
      <p:grpSpPr>
        <a:xfrm>
          <a:off x="0" y="0"/>
          <a:ext cx="0" cy="0"/>
          <a:chOff x="0" y="0"/>
          <a:chExt cx="0" cy="0"/>
        </a:xfrm>
      </p:grpSpPr>
      <p:grpSp>
        <p:nvGrpSpPr>
          <p:cNvPr id="88" name="Group 87">
            <a:extLst>
              <a:ext uri="{FF2B5EF4-FFF2-40B4-BE49-F238E27FC236}">
                <a16:creationId xmlns:a16="http://schemas.microsoft.com/office/drawing/2014/main" id="{2F53234D-AC54-5087-6505-59B5265F688B}"/>
              </a:ext>
            </a:extLst>
          </p:cNvPr>
          <p:cNvGrpSpPr/>
          <p:nvPr/>
        </p:nvGrpSpPr>
        <p:grpSpPr>
          <a:xfrm>
            <a:off x="-781067" y="-887303"/>
            <a:ext cx="13213545" cy="7756726"/>
            <a:chOff x="-781067" y="-887303"/>
            <a:chExt cx="13213545" cy="7756726"/>
          </a:xfrm>
        </p:grpSpPr>
        <p:pic>
          <p:nvPicPr>
            <p:cNvPr id="4" name="Picture 3" descr="A diagram of cell division&#10;&#10;AI-generated content may be incorrect.">
              <a:extLst>
                <a:ext uri="{FF2B5EF4-FFF2-40B4-BE49-F238E27FC236}">
                  <a16:creationId xmlns:a16="http://schemas.microsoft.com/office/drawing/2014/main" id="{0D97F615-A415-4E23-3876-6EC76AFBA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77" y="-10914"/>
              <a:ext cx="5065111" cy="2555303"/>
            </a:xfrm>
            <a:prstGeom prst="rect">
              <a:avLst/>
            </a:prstGeom>
          </p:spPr>
        </p:pic>
        <p:grpSp>
          <p:nvGrpSpPr>
            <p:cNvPr id="41" name="Group 40">
              <a:extLst>
                <a:ext uri="{FF2B5EF4-FFF2-40B4-BE49-F238E27FC236}">
                  <a16:creationId xmlns:a16="http://schemas.microsoft.com/office/drawing/2014/main" id="{2C8868B1-4A7E-45B7-15D6-004244212DCC}"/>
                </a:ext>
              </a:extLst>
            </p:cNvPr>
            <p:cNvGrpSpPr/>
            <p:nvPr/>
          </p:nvGrpSpPr>
          <p:grpSpPr>
            <a:xfrm>
              <a:off x="5265116" y="-887303"/>
              <a:ext cx="2187182" cy="4307186"/>
              <a:chOff x="5676556" y="-497940"/>
              <a:chExt cx="2187182" cy="4307186"/>
            </a:xfrm>
          </p:grpSpPr>
          <p:pic>
            <p:nvPicPr>
              <p:cNvPr id="35" name="Picture 34">
                <a:extLst>
                  <a:ext uri="{FF2B5EF4-FFF2-40B4-BE49-F238E27FC236}">
                    <a16:creationId xmlns:a16="http://schemas.microsoft.com/office/drawing/2014/main" id="{CA3E3D25-2F31-3AC5-33E9-3AE0A553D121}"/>
                  </a:ext>
                </a:extLst>
              </p:cNvPr>
              <p:cNvPicPr>
                <a:picLocks noChangeAspect="1"/>
              </p:cNvPicPr>
              <p:nvPr/>
            </p:nvPicPr>
            <p:blipFill>
              <a:blip r:embed="rId3"/>
              <a:stretch>
                <a:fillRect/>
              </a:stretch>
            </p:blipFill>
            <p:spPr>
              <a:xfrm>
                <a:off x="5676556" y="1004934"/>
                <a:ext cx="1344888" cy="1371600"/>
              </a:xfrm>
              <a:prstGeom prst="rect">
                <a:avLst/>
              </a:prstGeom>
            </p:spPr>
          </p:pic>
          <p:pic>
            <p:nvPicPr>
              <p:cNvPr id="36" name="Picture 35">
                <a:extLst>
                  <a:ext uri="{FF2B5EF4-FFF2-40B4-BE49-F238E27FC236}">
                    <a16:creationId xmlns:a16="http://schemas.microsoft.com/office/drawing/2014/main" id="{5708330D-9120-1E3E-29FB-F8BFFE27A303}"/>
                  </a:ext>
                </a:extLst>
              </p:cNvPr>
              <p:cNvPicPr>
                <a:picLocks noChangeAspect="1"/>
              </p:cNvPicPr>
              <p:nvPr/>
            </p:nvPicPr>
            <p:blipFill>
              <a:blip r:embed="rId4"/>
              <a:stretch>
                <a:fillRect/>
              </a:stretch>
            </p:blipFill>
            <p:spPr>
              <a:xfrm>
                <a:off x="5695253" y="-497940"/>
                <a:ext cx="1326191" cy="1371600"/>
              </a:xfrm>
              <a:prstGeom prst="rect">
                <a:avLst/>
              </a:prstGeom>
            </p:spPr>
          </p:pic>
          <p:pic>
            <p:nvPicPr>
              <p:cNvPr id="37" name="Picture 36">
                <a:extLst>
                  <a:ext uri="{FF2B5EF4-FFF2-40B4-BE49-F238E27FC236}">
                    <a16:creationId xmlns:a16="http://schemas.microsoft.com/office/drawing/2014/main" id="{85F45499-ECBA-4EFA-CD78-B27224E7FB54}"/>
                  </a:ext>
                </a:extLst>
              </p:cNvPr>
              <p:cNvPicPr>
                <a:picLocks noChangeAspect="1"/>
              </p:cNvPicPr>
              <p:nvPr/>
            </p:nvPicPr>
            <p:blipFill>
              <a:blip r:embed="rId5"/>
              <a:stretch>
                <a:fillRect/>
              </a:stretch>
            </p:blipFill>
            <p:spPr>
              <a:xfrm>
                <a:off x="5949877" y="2437646"/>
                <a:ext cx="816941" cy="1371600"/>
              </a:xfrm>
              <a:prstGeom prst="rect">
                <a:avLst/>
              </a:prstGeom>
            </p:spPr>
          </p:pic>
          <p:sp>
            <p:nvSpPr>
              <p:cNvPr id="38" name="TextBox 37">
                <a:extLst>
                  <a:ext uri="{FF2B5EF4-FFF2-40B4-BE49-F238E27FC236}">
                    <a16:creationId xmlns:a16="http://schemas.microsoft.com/office/drawing/2014/main" id="{18173B96-7BA5-91A1-B296-F57490496F30}"/>
                  </a:ext>
                </a:extLst>
              </p:cNvPr>
              <p:cNvSpPr txBox="1"/>
              <p:nvPr/>
            </p:nvSpPr>
            <p:spPr>
              <a:xfrm>
                <a:off x="7139461" y="0"/>
                <a:ext cx="688064" cy="369332"/>
              </a:xfrm>
              <a:prstGeom prst="rect">
                <a:avLst/>
              </a:prstGeom>
              <a:noFill/>
            </p:spPr>
            <p:txBody>
              <a:bodyPr wrap="square" rtlCol="0">
                <a:spAutoFit/>
              </a:bodyPr>
              <a:lstStyle/>
              <a:p>
                <a:r>
                  <a:rPr lang="en-US" dirty="0">
                    <a:latin typeface="Georgia" panose="02040502050405020303" pitchFamily="18" charset="0"/>
                  </a:rPr>
                  <a:t>SZ</a:t>
                </a:r>
              </a:p>
            </p:txBody>
          </p:sp>
          <p:sp>
            <p:nvSpPr>
              <p:cNvPr id="39" name="TextBox 38">
                <a:extLst>
                  <a:ext uri="{FF2B5EF4-FFF2-40B4-BE49-F238E27FC236}">
                    <a16:creationId xmlns:a16="http://schemas.microsoft.com/office/drawing/2014/main" id="{523F04EE-14C0-DD89-E09C-3D0E2F5C152A}"/>
                  </a:ext>
                </a:extLst>
              </p:cNvPr>
              <p:cNvSpPr txBox="1"/>
              <p:nvPr/>
            </p:nvSpPr>
            <p:spPr>
              <a:xfrm>
                <a:off x="7103247" y="1382063"/>
                <a:ext cx="760491" cy="369332"/>
              </a:xfrm>
              <a:prstGeom prst="rect">
                <a:avLst/>
              </a:prstGeom>
              <a:noFill/>
            </p:spPr>
            <p:txBody>
              <a:bodyPr wrap="square" rtlCol="0">
                <a:spAutoFit/>
              </a:bodyPr>
              <a:lstStyle/>
              <a:p>
                <a:r>
                  <a:rPr lang="en-US" dirty="0">
                    <a:latin typeface="Georgia" panose="02040502050405020303" pitchFamily="18" charset="0"/>
                  </a:rPr>
                  <a:t>MZ</a:t>
                </a:r>
              </a:p>
            </p:txBody>
          </p:sp>
          <p:sp>
            <p:nvSpPr>
              <p:cNvPr id="40" name="TextBox 39">
                <a:extLst>
                  <a:ext uri="{FF2B5EF4-FFF2-40B4-BE49-F238E27FC236}">
                    <a16:creationId xmlns:a16="http://schemas.microsoft.com/office/drawing/2014/main" id="{9BCB647B-564D-D0AD-B6D9-7B641EC4B203}"/>
                  </a:ext>
                </a:extLst>
              </p:cNvPr>
              <p:cNvSpPr txBox="1"/>
              <p:nvPr/>
            </p:nvSpPr>
            <p:spPr>
              <a:xfrm>
                <a:off x="7103247" y="2816568"/>
                <a:ext cx="688064" cy="369332"/>
              </a:xfrm>
              <a:prstGeom prst="rect">
                <a:avLst/>
              </a:prstGeom>
              <a:noFill/>
            </p:spPr>
            <p:txBody>
              <a:bodyPr wrap="square" rtlCol="0">
                <a:spAutoFit/>
              </a:bodyPr>
              <a:lstStyle/>
              <a:p>
                <a:r>
                  <a:rPr lang="en-US" dirty="0">
                    <a:latin typeface="Georgia" panose="02040502050405020303" pitchFamily="18" charset="0"/>
                  </a:rPr>
                  <a:t>DZ</a:t>
                </a:r>
              </a:p>
            </p:txBody>
          </p:sp>
        </p:grpSp>
        <p:sp>
          <p:nvSpPr>
            <p:cNvPr id="44" name="Right Brace 43">
              <a:extLst>
                <a:ext uri="{FF2B5EF4-FFF2-40B4-BE49-F238E27FC236}">
                  <a16:creationId xmlns:a16="http://schemas.microsoft.com/office/drawing/2014/main" id="{9C63B1F2-FA56-DD3F-58DA-77E63E9A6DEE}"/>
                </a:ext>
              </a:extLst>
            </p:cNvPr>
            <p:cNvSpPr/>
            <p:nvPr/>
          </p:nvSpPr>
          <p:spPr>
            <a:xfrm>
              <a:off x="7216308" y="-145099"/>
              <a:ext cx="936267" cy="27660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69C0A959-431A-D5BC-EC95-E5B2DEAFF060}"/>
                </a:ext>
              </a:extLst>
            </p:cNvPr>
            <p:cNvSpPr txBox="1"/>
            <p:nvPr/>
          </p:nvSpPr>
          <p:spPr>
            <a:xfrm>
              <a:off x="-781067" y="2620988"/>
              <a:ext cx="5596038" cy="369332"/>
            </a:xfrm>
            <a:prstGeom prst="rect">
              <a:avLst/>
            </a:prstGeom>
            <a:noFill/>
          </p:spPr>
          <p:txBody>
            <a:bodyPr wrap="square" rtlCol="0">
              <a:spAutoFit/>
            </a:bodyPr>
            <a:lstStyle/>
            <a:p>
              <a:r>
                <a:rPr lang="en-US" dirty="0">
                  <a:latin typeface="Georgia" panose="02040502050405020303" pitchFamily="18" charset="0"/>
                </a:rPr>
                <a:t>Microstructural organization of cartilage components</a:t>
              </a:r>
            </a:p>
          </p:txBody>
        </p:sp>
        <p:sp>
          <p:nvSpPr>
            <p:cNvPr id="46" name="TextBox 45">
              <a:extLst>
                <a:ext uri="{FF2B5EF4-FFF2-40B4-BE49-F238E27FC236}">
                  <a16:creationId xmlns:a16="http://schemas.microsoft.com/office/drawing/2014/main" id="{FD38CDCC-871A-22F4-6784-EB144DABDED7}"/>
                </a:ext>
              </a:extLst>
            </p:cNvPr>
            <p:cNvSpPr txBox="1"/>
            <p:nvPr/>
          </p:nvSpPr>
          <p:spPr>
            <a:xfrm>
              <a:off x="6401695" y="2775843"/>
              <a:ext cx="6030783" cy="646331"/>
            </a:xfrm>
            <a:prstGeom prst="rect">
              <a:avLst/>
            </a:prstGeom>
            <a:noFill/>
          </p:spPr>
          <p:txBody>
            <a:bodyPr wrap="square" rtlCol="0">
              <a:spAutoFit/>
            </a:bodyPr>
            <a:lstStyle/>
            <a:p>
              <a:r>
                <a:rPr lang="en-US" dirty="0">
                  <a:latin typeface="Georgia" panose="02040502050405020303" pitchFamily="18" charset="0"/>
                </a:rPr>
                <a:t>Development of multistructural finite element model to mimic the structure and organization of actual cartilage.</a:t>
              </a:r>
            </a:p>
          </p:txBody>
        </p:sp>
        <p:pic>
          <p:nvPicPr>
            <p:cNvPr id="47" name="Picture 46">
              <a:extLst>
                <a:ext uri="{FF2B5EF4-FFF2-40B4-BE49-F238E27FC236}">
                  <a16:creationId xmlns:a16="http://schemas.microsoft.com/office/drawing/2014/main" id="{D1EE24D2-90A8-A443-4A4B-90AD7AFA59F1}"/>
                </a:ext>
              </a:extLst>
            </p:cNvPr>
            <p:cNvPicPr>
              <a:picLocks noChangeAspect="1"/>
            </p:cNvPicPr>
            <p:nvPr/>
          </p:nvPicPr>
          <p:blipFill>
            <a:blip r:embed="rId6"/>
            <a:stretch>
              <a:fillRect/>
            </a:stretch>
          </p:blipFill>
          <p:spPr>
            <a:xfrm>
              <a:off x="5990261" y="4681388"/>
              <a:ext cx="1733359" cy="1447170"/>
            </a:xfrm>
            <a:prstGeom prst="rect">
              <a:avLst/>
            </a:prstGeom>
          </p:spPr>
        </p:pic>
        <p:pic>
          <p:nvPicPr>
            <p:cNvPr id="48" name="Picture 47">
              <a:extLst>
                <a:ext uri="{FF2B5EF4-FFF2-40B4-BE49-F238E27FC236}">
                  <a16:creationId xmlns:a16="http://schemas.microsoft.com/office/drawing/2014/main" id="{0E646A7D-26EB-8C72-E140-09666983B5E3}"/>
                </a:ext>
              </a:extLst>
            </p:cNvPr>
            <p:cNvPicPr>
              <a:picLocks noChangeAspect="1"/>
            </p:cNvPicPr>
            <p:nvPr/>
          </p:nvPicPr>
          <p:blipFill>
            <a:blip r:embed="rId7"/>
            <a:stretch>
              <a:fillRect/>
            </a:stretch>
          </p:blipFill>
          <p:spPr>
            <a:xfrm>
              <a:off x="5561304" y="3830127"/>
              <a:ext cx="2591271" cy="835604"/>
            </a:xfrm>
            <a:prstGeom prst="rect">
              <a:avLst/>
            </a:prstGeom>
          </p:spPr>
        </p:pic>
        <p:pic>
          <p:nvPicPr>
            <p:cNvPr id="49" name="Picture 48">
              <a:extLst>
                <a:ext uri="{FF2B5EF4-FFF2-40B4-BE49-F238E27FC236}">
                  <a16:creationId xmlns:a16="http://schemas.microsoft.com/office/drawing/2014/main" id="{2176A46C-0477-3BA1-C5F1-D7F26C243C09}"/>
                </a:ext>
              </a:extLst>
            </p:cNvPr>
            <p:cNvPicPr>
              <a:picLocks noChangeAspect="1"/>
            </p:cNvPicPr>
            <p:nvPr/>
          </p:nvPicPr>
          <p:blipFill>
            <a:blip r:embed="rId8"/>
            <a:stretch>
              <a:fillRect/>
            </a:stretch>
          </p:blipFill>
          <p:spPr>
            <a:xfrm>
              <a:off x="9417087" y="4070727"/>
              <a:ext cx="2664082" cy="1828800"/>
            </a:xfrm>
            <a:prstGeom prst="rect">
              <a:avLst/>
            </a:prstGeom>
          </p:spPr>
        </p:pic>
        <p:sp>
          <p:nvSpPr>
            <p:cNvPr id="60" name="TextBox 59">
              <a:extLst>
                <a:ext uri="{FF2B5EF4-FFF2-40B4-BE49-F238E27FC236}">
                  <a16:creationId xmlns:a16="http://schemas.microsoft.com/office/drawing/2014/main" id="{70306691-A65C-18EA-46D0-4827A267CD6B}"/>
                </a:ext>
              </a:extLst>
            </p:cNvPr>
            <p:cNvSpPr txBox="1"/>
            <p:nvPr/>
          </p:nvSpPr>
          <p:spPr>
            <a:xfrm>
              <a:off x="8532559" y="6242429"/>
              <a:ext cx="3548610" cy="369332"/>
            </a:xfrm>
            <a:prstGeom prst="rect">
              <a:avLst/>
            </a:prstGeom>
            <a:noFill/>
          </p:spPr>
          <p:txBody>
            <a:bodyPr wrap="square" rtlCol="0">
              <a:spAutoFit/>
            </a:bodyPr>
            <a:lstStyle/>
            <a:p>
              <a:r>
                <a:rPr lang="en-US" dirty="0">
                  <a:latin typeface="Georgia" panose="02040502050405020303" pitchFamily="18" charset="0"/>
                </a:rPr>
                <a:t>Constitutive modeling via UMAT</a:t>
              </a:r>
            </a:p>
          </p:txBody>
        </p:sp>
        <p:sp>
          <p:nvSpPr>
            <p:cNvPr id="61" name="Arrow: Left 60">
              <a:extLst>
                <a:ext uri="{FF2B5EF4-FFF2-40B4-BE49-F238E27FC236}">
                  <a16:creationId xmlns:a16="http://schemas.microsoft.com/office/drawing/2014/main" id="{792B90B3-E6A1-16C7-C7AD-CB9DC853AB34}"/>
                </a:ext>
              </a:extLst>
            </p:cNvPr>
            <p:cNvSpPr/>
            <p:nvPr/>
          </p:nvSpPr>
          <p:spPr>
            <a:xfrm>
              <a:off x="8324706" y="5038609"/>
              <a:ext cx="753962" cy="2432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E5D341D-677B-0A95-8BFD-F8822B7CF0FA}"/>
                </a:ext>
              </a:extLst>
            </p:cNvPr>
            <p:cNvSpPr txBox="1"/>
            <p:nvPr/>
          </p:nvSpPr>
          <p:spPr>
            <a:xfrm>
              <a:off x="5642652" y="6276421"/>
              <a:ext cx="2754771" cy="369332"/>
            </a:xfrm>
            <a:prstGeom prst="rect">
              <a:avLst/>
            </a:prstGeom>
            <a:noFill/>
          </p:spPr>
          <p:txBody>
            <a:bodyPr wrap="square" rtlCol="0">
              <a:spAutoFit/>
            </a:bodyPr>
            <a:lstStyle/>
            <a:p>
              <a:r>
                <a:rPr lang="en-US" dirty="0">
                  <a:latin typeface="Georgia" panose="02040502050405020303" pitchFamily="18" charset="0"/>
                </a:rPr>
                <a:t>Experimental validation</a:t>
              </a:r>
            </a:p>
          </p:txBody>
        </p:sp>
        <p:sp>
          <p:nvSpPr>
            <p:cNvPr id="64" name="Arrow: Left 63">
              <a:extLst>
                <a:ext uri="{FF2B5EF4-FFF2-40B4-BE49-F238E27FC236}">
                  <a16:creationId xmlns:a16="http://schemas.microsoft.com/office/drawing/2014/main" id="{BF4BB713-7D85-25CD-B721-0C17B6CD9840}"/>
                </a:ext>
              </a:extLst>
            </p:cNvPr>
            <p:cNvSpPr/>
            <p:nvPr/>
          </p:nvSpPr>
          <p:spPr>
            <a:xfrm flipH="1">
              <a:off x="4497999" y="1208332"/>
              <a:ext cx="665351" cy="20431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Arrow: Down 65">
              <a:extLst>
                <a:ext uri="{FF2B5EF4-FFF2-40B4-BE49-F238E27FC236}">
                  <a16:creationId xmlns:a16="http://schemas.microsoft.com/office/drawing/2014/main" id="{5E21A1B0-DDB4-678B-DC05-847E3FBF67A0}"/>
                </a:ext>
              </a:extLst>
            </p:cNvPr>
            <p:cNvSpPr/>
            <p:nvPr/>
          </p:nvSpPr>
          <p:spPr>
            <a:xfrm>
              <a:off x="9927168" y="3645207"/>
              <a:ext cx="213727" cy="3914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Left 66">
              <a:extLst>
                <a:ext uri="{FF2B5EF4-FFF2-40B4-BE49-F238E27FC236}">
                  <a16:creationId xmlns:a16="http://schemas.microsoft.com/office/drawing/2014/main" id="{19B40890-D9E3-9D1C-580D-BE690E23D052}"/>
                </a:ext>
              </a:extLst>
            </p:cNvPr>
            <p:cNvSpPr/>
            <p:nvPr/>
          </p:nvSpPr>
          <p:spPr>
            <a:xfrm>
              <a:off x="4878346" y="5038609"/>
              <a:ext cx="753962" cy="2432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105A0D11-D23F-C973-134E-976FC4761CE8}"/>
                </a:ext>
              </a:extLst>
            </p:cNvPr>
            <p:cNvGrpSpPr/>
            <p:nvPr/>
          </p:nvGrpSpPr>
          <p:grpSpPr>
            <a:xfrm>
              <a:off x="-770948" y="3085533"/>
              <a:ext cx="5579892" cy="3191709"/>
              <a:chOff x="-704048" y="3298190"/>
              <a:chExt cx="5579892" cy="3191709"/>
            </a:xfrm>
          </p:grpSpPr>
          <p:pic>
            <p:nvPicPr>
              <p:cNvPr id="68" name="Picture 67">
                <a:extLst>
                  <a:ext uri="{FF2B5EF4-FFF2-40B4-BE49-F238E27FC236}">
                    <a16:creationId xmlns:a16="http://schemas.microsoft.com/office/drawing/2014/main" id="{4F4A6A46-FE3A-1919-F575-1F162F7B4221}"/>
                  </a:ext>
                </a:extLst>
              </p:cNvPr>
              <p:cNvPicPr>
                <a:picLocks noChangeAspect="1"/>
              </p:cNvPicPr>
              <p:nvPr/>
            </p:nvPicPr>
            <p:blipFill>
              <a:blip r:embed="rId9"/>
              <a:stretch>
                <a:fillRect/>
              </a:stretch>
            </p:blipFill>
            <p:spPr>
              <a:xfrm>
                <a:off x="-704048" y="3298190"/>
                <a:ext cx="3223410" cy="1899477"/>
              </a:xfrm>
              <a:prstGeom prst="rect">
                <a:avLst/>
              </a:prstGeom>
            </p:spPr>
          </p:pic>
          <p:pic>
            <p:nvPicPr>
              <p:cNvPr id="77" name="Picture 76">
                <a:extLst>
                  <a:ext uri="{FF2B5EF4-FFF2-40B4-BE49-F238E27FC236}">
                    <a16:creationId xmlns:a16="http://schemas.microsoft.com/office/drawing/2014/main" id="{3771C404-DD04-0CC2-04F4-A52D4802D509}"/>
                  </a:ext>
                </a:extLst>
              </p:cNvPr>
              <p:cNvPicPr>
                <a:picLocks noChangeAspect="1"/>
              </p:cNvPicPr>
              <p:nvPr/>
            </p:nvPicPr>
            <p:blipFill>
              <a:blip r:embed="rId10"/>
              <a:stretch>
                <a:fillRect/>
              </a:stretch>
            </p:blipFill>
            <p:spPr>
              <a:xfrm>
                <a:off x="-584267" y="5242811"/>
                <a:ext cx="3188201" cy="1030430"/>
              </a:xfrm>
              <a:prstGeom prst="rect">
                <a:avLst/>
              </a:prstGeom>
            </p:spPr>
          </p:pic>
          <p:pic>
            <p:nvPicPr>
              <p:cNvPr id="78" name="Picture 77">
                <a:extLst>
                  <a:ext uri="{FF2B5EF4-FFF2-40B4-BE49-F238E27FC236}">
                    <a16:creationId xmlns:a16="http://schemas.microsoft.com/office/drawing/2014/main" id="{1B9BEBB1-AE13-D774-3968-26AC745FA257}"/>
                  </a:ext>
                </a:extLst>
              </p:cNvPr>
              <p:cNvPicPr>
                <a:picLocks noChangeAspect="1"/>
              </p:cNvPicPr>
              <p:nvPr/>
            </p:nvPicPr>
            <p:blipFill>
              <a:blip r:embed="rId11"/>
              <a:stretch>
                <a:fillRect/>
              </a:stretch>
            </p:blipFill>
            <p:spPr>
              <a:xfrm>
                <a:off x="2603934" y="3298190"/>
                <a:ext cx="2271910" cy="1828800"/>
              </a:xfrm>
              <a:prstGeom prst="rect">
                <a:avLst/>
              </a:prstGeom>
            </p:spPr>
          </p:pic>
          <p:pic>
            <p:nvPicPr>
              <p:cNvPr id="85" name="Picture 84">
                <a:extLst>
                  <a:ext uri="{FF2B5EF4-FFF2-40B4-BE49-F238E27FC236}">
                    <a16:creationId xmlns:a16="http://schemas.microsoft.com/office/drawing/2014/main" id="{5A280040-B043-15A1-ABE9-6948859FE338}"/>
                  </a:ext>
                </a:extLst>
              </p:cNvPr>
              <p:cNvPicPr>
                <a:picLocks noChangeAspect="1"/>
              </p:cNvPicPr>
              <p:nvPr/>
            </p:nvPicPr>
            <p:blipFill>
              <a:blip r:embed="rId12"/>
              <a:stretch>
                <a:fillRect/>
              </a:stretch>
            </p:blipFill>
            <p:spPr>
              <a:xfrm>
                <a:off x="2574151" y="5118299"/>
                <a:ext cx="2246812" cy="1371600"/>
              </a:xfrm>
              <a:prstGeom prst="rect">
                <a:avLst/>
              </a:prstGeom>
            </p:spPr>
          </p:pic>
        </p:grpSp>
        <p:sp>
          <p:nvSpPr>
            <p:cNvPr id="87" name="TextBox 86">
              <a:extLst>
                <a:ext uri="{FF2B5EF4-FFF2-40B4-BE49-F238E27FC236}">
                  <a16:creationId xmlns:a16="http://schemas.microsoft.com/office/drawing/2014/main" id="{6811DF22-DCA1-891E-F276-A7CB735C59D8}"/>
                </a:ext>
              </a:extLst>
            </p:cNvPr>
            <p:cNvSpPr txBox="1"/>
            <p:nvPr/>
          </p:nvSpPr>
          <p:spPr>
            <a:xfrm>
              <a:off x="165428" y="6223092"/>
              <a:ext cx="4743211" cy="646331"/>
            </a:xfrm>
            <a:prstGeom prst="rect">
              <a:avLst/>
            </a:prstGeom>
            <a:noFill/>
          </p:spPr>
          <p:txBody>
            <a:bodyPr wrap="square" rtlCol="0">
              <a:spAutoFit/>
            </a:bodyPr>
            <a:lstStyle/>
            <a:p>
              <a:r>
                <a:rPr lang="en-US" dirty="0">
                  <a:latin typeface="Georgia" panose="02040502050405020303" pitchFamily="18" charset="0"/>
                </a:rPr>
                <a:t>Stress-strain behavior of individual cartilage components and the porous effect</a:t>
              </a:r>
            </a:p>
          </p:txBody>
        </p:sp>
      </p:grpSp>
      <p:pic>
        <p:nvPicPr>
          <p:cNvPr id="2" name="Picture 1">
            <a:extLst>
              <a:ext uri="{FF2B5EF4-FFF2-40B4-BE49-F238E27FC236}">
                <a16:creationId xmlns:a16="http://schemas.microsoft.com/office/drawing/2014/main" id="{EC0D0616-F499-1AA8-1C07-28BE6A342BDD}"/>
              </a:ext>
            </a:extLst>
          </p:cNvPr>
          <p:cNvPicPr>
            <a:picLocks noChangeAspect="1"/>
          </p:cNvPicPr>
          <p:nvPr/>
        </p:nvPicPr>
        <p:blipFill>
          <a:blip r:embed="rId13"/>
          <a:stretch>
            <a:fillRect/>
          </a:stretch>
        </p:blipFill>
        <p:spPr>
          <a:xfrm>
            <a:off x="7986175" y="-63033"/>
            <a:ext cx="4837571" cy="2514600"/>
          </a:xfrm>
          <a:prstGeom prst="rect">
            <a:avLst/>
          </a:prstGeom>
        </p:spPr>
      </p:pic>
    </p:spTree>
    <p:extLst>
      <p:ext uri="{BB962C8B-B14F-4D97-AF65-F5344CB8AC3E}">
        <p14:creationId xmlns:p14="http://schemas.microsoft.com/office/powerpoint/2010/main" val="352939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4EC00-57F1-0A12-E854-5C8E6AD741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BB93B7-3088-F5CF-B074-E070369467A0}"/>
              </a:ext>
            </a:extLst>
          </p:cNvPr>
          <p:cNvPicPr>
            <a:picLocks noChangeAspect="1"/>
          </p:cNvPicPr>
          <p:nvPr/>
        </p:nvPicPr>
        <p:blipFill>
          <a:blip r:embed="rId2"/>
          <a:stretch>
            <a:fillRect/>
          </a:stretch>
        </p:blipFill>
        <p:spPr>
          <a:xfrm>
            <a:off x="129860" y="0"/>
            <a:ext cx="11932280" cy="6858000"/>
          </a:xfrm>
          <a:prstGeom prst="rect">
            <a:avLst/>
          </a:prstGeom>
        </p:spPr>
      </p:pic>
    </p:spTree>
    <p:extLst>
      <p:ext uri="{BB962C8B-B14F-4D97-AF65-F5344CB8AC3E}">
        <p14:creationId xmlns:p14="http://schemas.microsoft.com/office/powerpoint/2010/main" val="16320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C177C-82B0-DCD8-B1EF-E0D8CA797E73}"/>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5606F9A-A495-E246-2580-CBD6DB38A06B}"/>
              </a:ext>
            </a:extLst>
          </p:cNvPr>
          <p:cNvGrpSpPr/>
          <p:nvPr/>
        </p:nvGrpSpPr>
        <p:grpSpPr>
          <a:xfrm>
            <a:off x="-279925" y="737925"/>
            <a:ext cx="16728124" cy="4270248"/>
            <a:chOff x="-279925" y="737925"/>
            <a:chExt cx="16728124" cy="4270248"/>
          </a:xfrm>
        </p:grpSpPr>
        <p:pic>
          <p:nvPicPr>
            <p:cNvPr id="10" name="Picture 9">
              <a:extLst>
                <a:ext uri="{FF2B5EF4-FFF2-40B4-BE49-F238E27FC236}">
                  <a16:creationId xmlns:a16="http://schemas.microsoft.com/office/drawing/2014/main" id="{910D05E1-5EA7-A249-C60C-D9F4F076185F}"/>
                </a:ext>
              </a:extLst>
            </p:cNvPr>
            <p:cNvPicPr>
              <a:picLocks noChangeAspect="1"/>
            </p:cNvPicPr>
            <p:nvPr/>
          </p:nvPicPr>
          <p:blipFill>
            <a:blip r:embed="rId2"/>
            <a:stretch>
              <a:fillRect/>
            </a:stretch>
          </p:blipFill>
          <p:spPr>
            <a:xfrm>
              <a:off x="7935800" y="1070390"/>
              <a:ext cx="8512399" cy="3605318"/>
            </a:xfrm>
            <a:prstGeom prst="rect">
              <a:avLst/>
            </a:prstGeom>
          </p:spPr>
        </p:pic>
        <p:pic>
          <p:nvPicPr>
            <p:cNvPr id="12" name="Picture 11">
              <a:extLst>
                <a:ext uri="{FF2B5EF4-FFF2-40B4-BE49-F238E27FC236}">
                  <a16:creationId xmlns:a16="http://schemas.microsoft.com/office/drawing/2014/main" id="{E4500715-3C19-1911-BF3A-01903792E953}"/>
                </a:ext>
              </a:extLst>
            </p:cNvPr>
            <p:cNvPicPr>
              <a:picLocks noChangeAspect="1"/>
            </p:cNvPicPr>
            <p:nvPr/>
          </p:nvPicPr>
          <p:blipFill>
            <a:blip r:embed="rId3"/>
            <a:stretch>
              <a:fillRect/>
            </a:stretch>
          </p:blipFill>
          <p:spPr>
            <a:xfrm>
              <a:off x="-279925" y="737925"/>
              <a:ext cx="8090996" cy="4270248"/>
            </a:xfrm>
            <a:prstGeom prst="rect">
              <a:avLst/>
            </a:prstGeom>
          </p:spPr>
        </p:pic>
      </p:grpSp>
    </p:spTree>
    <p:extLst>
      <p:ext uri="{BB962C8B-B14F-4D97-AF65-F5344CB8AC3E}">
        <p14:creationId xmlns:p14="http://schemas.microsoft.com/office/powerpoint/2010/main" val="29779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39E8-72AB-688D-ED03-B6FC1E0B7EA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5C9BD46-2B15-3ACE-F094-5C72B63C7B93}"/>
              </a:ext>
            </a:extLst>
          </p:cNvPr>
          <p:cNvGrpSpPr/>
          <p:nvPr/>
        </p:nvGrpSpPr>
        <p:grpSpPr>
          <a:xfrm>
            <a:off x="1299580" y="992311"/>
            <a:ext cx="9116708" cy="3848366"/>
            <a:chOff x="1299580" y="992311"/>
            <a:chExt cx="9116708" cy="3848366"/>
          </a:xfrm>
        </p:grpSpPr>
        <p:pic>
          <p:nvPicPr>
            <p:cNvPr id="7" name="Picture 6">
              <a:extLst>
                <a:ext uri="{FF2B5EF4-FFF2-40B4-BE49-F238E27FC236}">
                  <a16:creationId xmlns:a16="http://schemas.microsoft.com/office/drawing/2014/main" id="{25089708-0D62-F40C-A7CC-501B58235456}"/>
                </a:ext>
              </a:extLst>
            </p:cNvPr>
            <p:cNvPicPr>
              <a:picLocks noChangeAspect="1"/>
            </p:cNvPicPr>
            <p:nvPr/>
          </p:nvPicPr>
          <p:blipFill>
            <a:blip r:embed="rId2"/>
            <a:stretch>
              <a:fillRect/>
            </a:stretch>
          </p:blipFill>
          <p:spPr>
            <a:xfrm>
              <a:off x="1414321" y="1347366"/>
              <a:ext cx="4438273" cy="3493311"/>
            </a:xfrm>
            <a:prstGeom prst="rect">
              <a:avLst/>
            </a:prstGeom>
          </p:spPr>
        </p:pic>
        <p:pic>
          <p:nvPicPr>
            <p:cNvPr id="8" name="Picture 7">
              <a:extLst>
                <a:ext uri="{FF2B5EF4-FFF2-40B4-BE49-F238E27FC236}">
                  <a16:creationId xmlns:a16="http://schemas.microsoft.com/office/drawing/2014/main" id="{423D27BC-5AAA-D1FB-1139-2CE08C241996}"/>
                </a:ext>
              </a:extLst>
            </p:cNvPr>
            <p:cNvPicPr>
              <a:picLocks noChangeAspect="1"/>
            </p:cNvPicPr>
            <p:nvPr/>
          </p:nvPicPr>
          <p:blipFill>
            <a:blip r:embed="rId3"/>
            <a:stretch>
              <a:fillRect/>
            </a:stretch>
          </p:blipFill>
          <p:spPr>
            <a:xfrm>
              <a:off x="5967335" y="1361643"/>
              <a:ext cx="4448953" cy="3479034"/>
            </a:xfrm>
            <a:prstGeom prst="rect">
              <a:avLst/>
            </a:prstGeom>
          </p:spPr>
        </p:pic>
        <p:sp>
          <p:nvSpPr>
            <p:cNvPr id="9" name="TextBox 8">
              <a:extLst>
                <a:ext uri="{FF2B5EF4-FFF2-40B4-BE49-F238E27FC236}">
                  <a16:creationId xmlns:a16="http://schemas.microsoft.com/office/drawing/2014/main" id="{DBB9ACD2-7AEE-CCF9-6053-1F6758D29B07}"/>
                </a:ext>
              </a:extLst>
            </p:cNvPr>
            <p:cNvSpPr txBox="1"/>
            <p:nvPr/>
          </p:nvSpPr>
          <p:spPr>
            <a:xfrm>
              <a:off x="1299580" y="992311"/>
              <a:ext cx="517280" cy="369332"/>
            </a:xfrm>
            <a:prstGeom prst="rect">
              <a:avLst/>
            </a:prstGeom>
            <a:noFill/>
          </p:spPr>
          <p:txBody>
            <a:bodyPr wrap="square" rtlCol="0">
              <a:spAutoFit/>
            </a:bodyPr>
            <a:lstStyle/>
            <a:p>
              <a:r>
                <a:rPr lang="en-US" dirty="0">
                  <a:latin typeface="Georgia" panose="02040502050405020303" pitchFamily="18" charset="0"/>
                </a:rPr>
                <a:t>(a)</a:t>
              </a:r>
            </a:p>
          </p:txBody>
        </p:sp>
        <p:sp>
          <p:nvSpPr>
            <p:cNvPr id="10" name="TextBox 9">
              <a:extLst>
                <a:ext uri="{FF2B5EF4-FFF2-40B4-BE49-F238E27FC236}">
                  <a16:creationId xmlns:a16="http://schemas.microsoft.com/office/drawing/2014/main" id="{1095B48C-2F05-5092-F950-14E9F689A17B}"/>
                </a:ext>
              </a:extLst>
            </p:cNvPr>
            <p:cNvSpPr txBox="1"/>
            <p:nvPr/>
          </p:nvSpPr>
          <p:spPr>
            <a:xfrm>
              <a:off x="5967335" y="992311"/>
              <a:ext cx="517280" cy="369332"/>
            </a:xfrm>
            <a:prstGeom prst="rect">
              <a:avLst/>
            </a:prstGeom>
            <a:noFill/>
          </p:spPr>
          <p:txBody>
            <a:bodyPr wrap="square" rtlCol="0">
              <a:spAutoFit/>
            </a:bodyPr>
            <a:lstStyle/>
            <a:p>
              <a:r>
                <a:rPr lang="en-US" dirty="0">
                  <a:latin typeface="Georgia" panose="02040502050405020303" pitchFamily="18" charset="0"/>
                </a:rPr>
                <a:t>(b)</a:t>
              </a:r>
            </a:p>
          </p:txBody>
        </p:sp>
      </p:grpSp>
    </p:spTree>
    <p:extLst>
      <p:ext uri="{BB962C8B-B14F-4D97-AF65-F5344CB8AC3E}">
        <p14:creationId xmlns:p14="http://schemas.microsoft.com/office/powerpoint/2010/main" val="2667908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676B-0917-29C4-49DF-7DA4560AB52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FA8615C-5B69-5654-9C9C-0206DA08A864}"/>
              </a:ext>
            </a:extLst>
          </p:cNvPr>
          <p:cNvPicPr>
            <a:picLocks noChangeAspect="1"/>
          </p:cNvPicPr>
          <p:nvPr/>
        </p:nvPicPr>
        <p:blipFill>
          <a:blip r:embed="rId2"/>
          <a:stretch>
            <a:fillRect/>
          </a:stretch>
        </p:blipFill>
        <p:spPr>
          <a:xfrm>
            <a:off x="279912" y="359398"/>
            <a:ext cx="11632176" cy="6139204"/>
          </a:xfrm>
          <a:prstGeom prst="rect">
            <a:avLst/>
          </a:prstGeom>
        </p:spPr>
      </p:pic>
    </p:spTree>
    <p:extLst>
      <p:ext uri="{BB962C8B-B14F-4D97-AF65-F5344CB8AC3E}">
        <p14:creationId xmlns:p14="http://schemas.microsoft.com/office/powerpoint/2010/main" val="412122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E2662-F54A-8532-702E-4A69A7E0627A}"/>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49300F2C-8396-C02D-636E-4C00A9DCA889}"/>
              </a:ext>
            </a:extLst>
          </p:cNvPr>
          <p:cNvGrpSpPr/>
          <p:nvPr/>
        </p:nvGrpSpPr>
        <p:grpSpPr>
          <a:xfrm>
            <a:off x="-1" y="-13403"/>
            <a:ext cx="12211051" cy="732223"/>
            <a:chOff x="-1" y="-13403"/>
            <a:chExt cx="12211051" cy="732223"/>
          </a:xfrm>
        </p:grpSpPr>
        <p:sp>
          <p:nvSpPr>
            <p:cNvPr id="8" name="Rectangle 7">
              <a:extLst>
                <a:ext uri="{FF2B5EF4-FFF2-40B4-BE49-F238E27FC236}">
                  <a16:creationId xmlns:a16="http://schemas.microsoft.com/office/drawing/2014/main" id="{CA2CD099-8930-F24B-E13F-577CF8BDA9BA}"/>
                </a:ext>
              </a:extLst>
            </p:cNvPr>
            <p:cNvSpPr/>
            <p:nvPr/>
          </p:nvSpPr>
          <p:spPr>
            <a:xfrm>
              <a:off x="19050" y="-12700"/>
              <a:ext cx="12192000" cy="731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034E99-9B76-8F03-ACD0-265059885B10}"/>
                </a:ext>
              </a:extLst>
            </p:cNvPr>
            <p:cNvSpPr/>
            <p:nvPr/>
          </p:nvSpPr>
          <p:spPr>
            <a:xfrm>
              <a:off x="9877072" y="-12700"/>
              <a:ext cx="2325511" cy="731520"/>
            </a:xfrm>
            <a:prstGeom prst="rect">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DEEA93DB-74FB-B71F-BF07-D44547699E0A}"/>
                </a:ext>
              </a:extLst>
            </p:cNvPr>
            <p:cNvSpPr/>
            <p:nvPr/>
          </p:nvSpPr>
          <p:spPr>
            <a:xfrm flipH="1">
              <a:off x="9033509" y="-12700"/>
              <a:ext cx="850994" cy="731520"/>
            </a:xfrm>
            <a:prstGeom prst="rtTriangle">
              <a:avLst/>
            </a:prstGeom>
            <a:solidFill>
              <a:srgbClr val="B666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E60CD9F-9A16-8FB5-BF66-ED786DA81FAA}"/>
                </a:ext>
              </a:extLst>
            </p:cNvPr>
            <p:cNvSpPr/>
            <p:nvPr/>
          </p:nvSpPr>
          <p:spPr>
            <a:xfrm rot="10800000" flipH="1">
              <a:off x="8951551" y="-13403"/>
              <a:ext cx="850994" cy="731520"/>
            </a:xfrm>
            <a:prstGeom prst="rtTriangle">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23699B-4994-4943-E8E4-70C2BF6F1273}"/>
                </a:ext>
              </a:extLst>
            </p:cNvPr>
            <p:cNvSpPr/>
            <p:nvPr/>
          </p:nvSpPr>
          <p:spPr>
            <a:xfrm>
              <a:off x="-1" y="-12700"/>
              <a:ext cx="8961120" cy="731520"/>
            </a:xfrm>
            <a:prstGeom prst="rect">
              <a:avLst/>
            </a:prstGeom>
            <a:solidFill>
              <a:srgbClr val="5274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re 1">
            <a:extLst>
              <a:ext uri="{FF2B5EF4-FFF2-40B4-BE49-F238E27FC236}">
                <a16:creationId xmlns:a16="http://schemas.microsoft.com/office/drawing/2014/main" id="{C3ABD6D8-DBD5-ACAE-3FDE-79EDD19DBDC9}"/>
              </a:ext>
            </a:extLst>
          </p:cNvPr>
          <p:cNvSpPr txBox="1">
            <a:spLocks/>
          </p:cNvSpPr>
          <p:nvPr/>
        </p:nvSpPr>
        <p:spPr>
          <a:xfrm>
            <a:off x="222724" y="47908"/>
            <a:ext cx="8700813" cy="60960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en-US" sz="3200" b="1">
                <a:solidFill>
                  <a:schemeClr val="bg1"/>
                </a:solidFill>
                <a:latin typeface="Georgia" panose="02040502050405020303" pitchFamily="18" charset="0"/>
                <a:cs typeface="Arial" panose="020B0604020202020204" pitchFamily="34" charset="0"/>
              </a:rPr>
              <a:t>Workflow of Collagen Quantification </a:t>
            </a:r>
          </a:p>
        </p:txBody>
      </p:sp>
      <p:sp>
        <p:nvSpPr>
          <p:cNvPr id="14" name="Slide Number Placeholder 30">
            <a:extLst>
              <a:ext uri="{FF2B5EF4-FFF2-40B4-BE49-F238E27FC236}">
                <a16:creationId xmlns:a16="http://schemas.microsoft.com/office/drawing/2014/main" id="{C8D37794-90E4-C0F1-C2A5-36668465934E}"/>
              </a:ext>
            </a:extLst>
          </p:cNvPr>
          <p:cNvSpPr>
            <a:spLocks noGrp="1"/>
          </p:cNvSpPr>
          <p:nvPr/>
        </p:nvSpPr>
        <p:spPr>
          <a:xfrm>
            <a:off x="11426210" y="78036"/>
            <a:ext cx="731520" cy="548640"/>
          </a:xfrm>
          <a:prstGeom prst="rect">
            <a:avLst/>
          </a:prstGeom>
        </p:spPr>
        <p:txBody>
          <a:bodyPr wrap="square" lIns="0" tIns="0" rIns="0" bIns="0" anchor="ctr">
            <a:spAutoFit/>
          </a:bodyPr>
          <a:lstStyle>
            <a:defPPr>
              <a:defRPr lang="en-US"/>
            </a:defPPr>
            <a:lvl1pPr marL="0" algn="l" defTabSz="914400" rtl="0" eaLnBrk="1" latinLnBrk="0" hangingPunct="1">
              <a:defRPr sz="1600" b="0" i="0" kern="1200">
                <a:solidFill>
                  <a:srgbClr val="00347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ctr">
              <a:lnSpc>
                <a:spcPts val="1614"/>
              </a:lnSpc>
            </a:pPr>
            <a:fld id="{81D60167-4931-47E6-BA6A-407CBD079E47}" type="slidenum">
              <a:rPr lang="en-US" sz="2400" spc="-5" smtClean="0">
                <a:solidFill>
                  <a:schemeClr val="bg1"/>
                </a:solidFill>
                <a:latin typeface="Georgia" panose="02040502050405020303" pitchFamily="18" charset="0"/>
              </a:rPr>
              <a:pPr marL="38100" algn="ctr">
                <a:lnSpc>
                  <a:spcPts val="1614"/>
                </a:lnSpc>
              </a:pPr>
              <a:t>9</a:t>
            </a:fld>
            <a:endParaRPr lang="en-US" sz="2400" spc="-5">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1891E17-3576-D21C-E8B7-EFA9E1F819B0}"/>
              </a:ext>
            </a:extLst>
          </p:cNvPr>
          <p:cNvSpPr txBox="1"/>
          <p:nvPr/>
        </p:nvSpPr>
        <p:spPr>
          <a:xfrm>
            <a:off x="8718962" y="6502315"/>
            <a:ext cx="3405474" cy="307777"/>
          </a:xfrm>
          <a:prstGeom prst="rect">
            <a:avLst/>
          </a:prstGeom>
          <a:noFill/>
        </p:spPr>
        <p:txBody>
          <a:bodyPr wrap="square" rtlCol="0">
            <a:spAutoFit/>
          </a:bodyPr>
          <a:lstStyle/>
          <a:p>
            <a:pPr algn="r"/>
            <a:r>
              <a:rPr lang="en-US" sz="1400">
                <a:latin typeface="Georgia" panose="02040502050405020303" pitchFamily="18" charset="0"/>
              </a:rPr>
              <a:t>[Zhao et al. 2020]</a:t>
            </a:r>
          </a:p>
        </p:txBody>
      </p:sp>
      <p:grpSp>
        <p:nvGrpSpPr>
          <p:cNvPr id="4" name="Group 3">
            <a:extLst>
              <a:ext uri="{FF2B5EF4-FFF2-40B4-BE49-F238E27FC236}">
                <a16:creationId xmlns:a16="http://schemas.microsoft.com/office/drawing/2014/main" id="{632F9BF8-91C6-6CBE-D069-BB3D0B492361}"/>
              </a:ext>
            </a:extLst>
          </p:cNvPr>
          <p:cNvGrpSpPr/>
          <p:nvPr/>
        </p:nvGrpSpPr>
        <p:grpSpPr>
          <a:xfrm>
            <a:off x="67564" y="717163"/>
            <a:ext cx="11631800" cy="6140837"/>
            <a:chOff x="67564" y="717163"/>
            <a:chExt cx="11631800" cy="6140837"/>
          </a:xfrm>
        </p:grpSpPr>
        <p:grpSp>
          <p:nvGrpSpPr>
            <p:cNvPr id="2" name="Group 1">
              <a:extLst>
                <a:ext uri="{FF2B5EF4-FFF2-40B4-BE49-F238E27FC236}">
                  <a16:creationId xmlns:a16="http://schemas.microsoft.com/office/drawing/2014/main" id="{6A4699E4-3B4A-0326-62C2-5F576F7E880E}"/>
                </a:ext>
              </a:extLst>
            </p:cNvPr>
            <p:cNvGrpSpPr/>
            <p:nvPr/>
          </p:nvGrpSpPr>
          <p:grpSpPr>
            <a:xfrm>
              <a:off x="67564" y="717163"/>
              <a:ext cx="11631800" cy="6140837"/>
              <a:chOff x="67564" y="717163"/>
              <a:chExt cx="11631800" cy="6140837"/>
            </a:xfrm>
          </p:grpSpPr>
          <p:grpSp>
            <p:nvGrpSpPr>
              <p:cNvPr id="38" name="Group 37">
                <a:extLst>
                  <a:ext uri="{FF2B5EF4-FFF2-40B4-BE49-F238E27FC236}">
                    <a16:creationId xmlns:a16="http://schemas.microsoft.com/office/drawing/2014/main" id="{7E1479D3-1844-D327-1F93-0D0559071968}"/>
                  </a:ext>
                </a:extLst>
              </p:cNvPr>
              <p:cNvGrpSpPr/>
              <p:nvPr/>
            </p:nvGrpSpPr>
            <p:grpSpPr>
              <a:xfrm>
                <a:off x="5688530" y="2877954"/>
                <a:ext cx="228600" cy="3180080"/>
                <a:chOff x="5688530" y="2877954"/>
                <a:chExt cx="228600" cy="3180080"/>
              </a:xfrm>
            </p:grpSpPr>
            <p:cxnSp>
              <p:nvCxnSpPr>
                <p:cNvPr id="16" name="Straight Connector 15">
                  <a:extLst>
                    <a:ext uri="{FF2B5EF4-FFF2-40B4-BE49-F238E27FC236}">
                      <a16:creationId xmlns:a16="http://schemas.microsoft.com/office/drawing/2014/main" id="{ADEF6AFA-AD82-AF68-8E81-7D2FCE33FE6F}"/>
                    </a:ext>
                  </a:extLst>
                </p:cNvPr>
                <p:cNvCxnSpPr/>
                <p:nvPr/>
              </p:nvCxnSpPr>
              <p:spPr>
                <a:xfrm>
                  <a:off x="5688530" y="2877954"/>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E079C6-13E4-8AB7-70F3-7056000A514B}"/>
                    </a:ext>
                  </a:extLst>
                </p:cNvPr>
                <p:cNvCxnSpPr/>
                <p:nvPr/>
              </p:nvCxnSpPr>
              <p:spPr>
                <a:xfrm>
                  <a:off x="5688530" y="6058034"/>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72AADD-AF1B-7893-504A-7EB63B73B4CE}"/>
                    </a:ext>
                  </a:extLst>
                </p:cNvPr>
                <p:cNvCxnSpPr>
                  <a:cxnSpLocks/>
                </p:cNvCxnSpPr>
                <p:nvPr/>
              </p:nvCxnSpPr>
              <p:spPr>
                <a:xfrm flipV="1">
                  <a:off x="5908307" y="2877954"/>
                  <a:ext cx="0" cy="3180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7D4FA16-7F56-309E-FCFB-FD2881B9F556}"/>
                  </a:ext>
                </a:extLst>
              </p:cNvPr>
              <p:cNvGrpSpPr/>
              <p:nvPr/>
            </p:nvGrpSpPr>
            <p:grpSpPr>
              <a:xfrm>
                <a:off x="67564" y="717163"/>
                <a:ext cx="11631800" cy="6140837"/>
                <a:chOff x="67564" y="717163"/>
                <a:chExt cx="11631800" cy="6140837"/>
              </a:xfrm>
            </p:grpSpPr>
            <p:grpSp>
              <p:nvGrpSpPr>
                <p:cNvPr id="30" name="Group 29">
                  <a:extLst>
                    <a:ext uri="{FF2B5EF4-FFF2-40B4-BE49-F238E27FC236}">
                      <a16:creationId xmlns:a16="http://schemas.microsoft.com/office/drawing/2014/main" id="{025895AB-70CC-FAD6-877E-22D0C47EAC02}"/>
                    </a:ext>
                  </a:extLst>
                </p:cNvPr>
                <p:cNvGrpSpPr/>
                <p:nvPr/>
              </p:nvGrpSpPr>
              <p:grpSpPr>
                <a:xfrm>
                  <a:off x="67564" y="717163"/>
                  <a:ext cx="11631800" cy="6140837"/>
                  <a:chOff x="67564" y="717163"/>
                  <a:chExt cx="11631800" cy="6140837"/>
                </a:xfrm>
              </p:grpSpPr>
              <p:pic>
                <p:nvPicPr>
                  <p:cNvPr id="6" name="Picture 5">
                    <a:extLst>
                      <a:ext uri="{FF2B5EF4-FFF2-40B4-BE49-F238E27FC236}">
                        <a16:creationId xmlns:a16="http://schemas.microsoft.com/office/drawing/2014/main" id="{DB2E4C8E-1ED8-D721-F1F3-4E9146ADB2AF}"/>
                      </a:ext>
                    </a:extLst>
                  </p:cNvPr>
                  <p:cNvPicPr>
                    <a:picLocks noChangeAspect="1"/>
                  </p:cNvPicPr>
                  <p:nvPr/>
                </p:nvPicPr>
                <p:blipFill>
                  <a:blip r:embed="rId3"/>
                  <a:srcRect r="49920"/>
                  <a:stretch>
                    <a:fillRect/>
                  </a:stretch>
                </p:blipFill>
                <p:spPr>
                  <a:xfrm>
                    <a:off x="67564" y="717163"/>
                    <a:ext cx="5825236" cy="6140837"/>
                  </a:xfrm>
                  <a:prstGeom prst="rect">
                    <a:avLst/>
                  </a:prstGeom>
                </p:spPr>
              </p:pic>
              <p:pic>
                <p:nvPicPr>
                  <p:cNvPr id="3" name="Picture 2">
                    <a:extLst>
                      <a:ext uri="{FF2B5EF4-FFF2-40B4-BE49-F238E27FC236}">
                        <a16:creationId xmlns:a16="http://schemas.microsoft.com/office/drawing/2014/main" id="{31D9C7F8-0698-1A16-B9FB-22D7743386AA}"/>
                      </a:ext>
                    </a:extLst>
                  </p:cNvPr>
                  <p:cNvPicPr>
                    <a:picLocks noChangeAspect="1"/>
                  </p:cNvPicPr>
                  <p:nvPr/>
                </p:nvPicPr>
                <p:blipFill>
                  <a:blip r:embed="rId3"/>
                  <a:srcRect l="51414" t="54294"/>
                  <a:stretch>
                    <a:fillRect/>
                  </a:stretch>
                </p:blipFill>
                <p:spPr>
                  <a:xfrm>
                    <a:off x="6047960" y="4051300"/>
                    <a:ext cx="5651404" cy="2806700"/>
                  </a:xfrm>
                  <a:prstGeom prst="rect">
                    <a:avLst/>
                  </a:prstGeom>
                </p:spPr>
              </p:pic>
              <p:grpSp>
                <p:nvGrpSpPr>
                  <p:cNvPr id="28" name="Group 27">
                    <a:extLst>
                      <a:ext uri="{FF2B5EF4-FFF2-40B4-BE49-F238E27FC236}">
                        <a16:creationId xmlns:a16="http://schemas.microsoft.com/office/drawing/2014/main" id="{95F80032-B817-8E16-0FA0-ECF3B487337E}"/>
                      </a:ext>
                    </a:extLst>
                  </p:cNvPr>
                  <p:cNvGrpSpPr/>
                  <p:nvPr/>
                </p:nvGrpSpPr>
                <p:grpSpPr>
                  <a:xfrm>
                    <a:off x="6047960" y="945553"/>
                    <a:ext cx="5574320" cy="2852566"/>
                    <a:chOff x="6047960" y="945553"/>
                    <a:chExt cx="5574320" cy="2852566"/>
                  </a:xfrm>
                </p:grpSpPr>
                <p:sp>
                  <p:nvSpPr>
                    <p:cNvPr id="25" name="Rectangle 24">
                      <a:extLst>
                        <a:ext uri="{FF2B5EF4-FFF2-40B4-BE49-F238E27FC236}">
                          <a16:creationId xmlns:a16="http://schemas.microsoft.com/office/drawing/2014/main" id="{B26B693D-117C-3CC3-E06A-7BE188469D9F}"/>
                        </a:ext>
                      </a:extLst>
                    </p:cNvPr>
                    <p:cNvSpPr/>
                    <p:nvPr/>
                  </p:nvSpPr>
                  <p:spPr>
                    <a:xfrm>
                      <a:off x="6047960" y="945553"/>
                      <a:ext cx="5574320" cy="2852566"/>
                    </a:xfrm>
                    <a:prstGeom prst="rect">
                      <a:avLst/>
                    </a:prstGeom>
                    <a:solidFill>
                      <a:schemeClr val="bg1"/>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3C8D88A-EADF-DDA8-73B4-1002C2782C8E}"/>
                        </a:ext>
                      </a:extLst>
                    </p:cNvPr>
                    <p:cNvSpPr/>
                    <p:nvPr/>
                  </p:nvSpPr>
                  <p:spPr>
                    <a:xfrm>
                      <a:off x="6096000" y="976385"/>
                      <a:ext cx="5462204" cy="2778700"/>
                    </a:xfrm>
                    <a:prstGeom prst="rect">
                      <a:avLst/>
                    </a:prstGeom>
                    <a:solidFill>
                      <a:schemeClr val="bg1">
                        <a:lumMod val="95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5B21A249-85A5-B8B1-9923-8C016CCD5F45}"/>
                        </a:ext>
                      </a:extLst>
                    </p:cNvPr>
                    <p:cNvSpPr txBox="1"/>
                    <p:nvPr/>
                  </p:nvSpPr>
                  <p:spPr>
                    <a:xfrm>
                      <a:off x="8066527" y="3445783"/>
                      <a:ext cx="1521150" cy="307777"/>
                    </a:xfrm>
                    <a:prstGeom prst="rect">
                      <a:avLst/>
                    </a:prstGeom>
                    <a:noFill/>
                  </p:spPr>
                  <p:txBody>
                    <a:bodyPr wrap="square" rtlCol="0">
                      <a:spAutoFit/>
                    </a:bodyPr>
                    <a:lstStyle/>
                    <a:p>
                      <a:pPr algn="ctr"/>
                      <a:r>
                        <a:rPr lang="en-US" sz="1400" b="1" dirty="0">
                          <a:latin typeface="Georgia" panose="02040502050405020303" pitchFamily="18" charset="0"/>
                          <a:cs typeface="Arial" panose="020B0604020202020204" pitchFamily="34" charset="0"/>
                        </a:rPr>
                        <a:t>FE Model </a:t>
                      </a:r>
                    </a:p>
                  </p:txBody>
                </p:sp>
              </p:grpSp>
              <p:grpSp>
                <p:nvGrpSpPr>
                  <p:cNvPr id="35" name="Group 34">
                    <a:extLst>
                      <a:ext uri="{FF2B5EF4-FFF2-40B4-BE49-F238E27FC236}">
                        <a16:creationId xmlns:a16="http://schemas.microsoft.com/office/drawing/2014/main" id="{85FD95DC-3253-1061-06BD-FEE97DA18B38}"/>
                      </a:ext>
                    </a:extLst>
                  </p:cNvPr>
                  <p:cNvGrpSpPr/>
                  <p:nvPr/>
                </p:nvGrpSpPr>
                <p:grpSpPr>
                  <a:xfrm flipH="1" flipV="1">
                    <a:off x="9767394" y="3569130"/>
                    <a:ext cx="1272433" cy="482171"/>
                    <a:chOff x="7450497" y="3902511"/>
                    <a:chExt cx="1920240" cy="419908"/>
                  </a:xfrm>
                </p:grpSpPr>
                <p:cxnSp>
                  <p:nvCxnSpPr>
                    <p:cNvPr id="31" name="Straight Connector 30">
                      <a:extLst>
                        <a:ext uri="{FF2B5EF4-FFF2-40B4-BE49-F238E27FC236}">
                          <a16:creationId xmlns:a16="http://schemas.microsoft.com/office/drawing/2014/main" id="{8B9AB83C-18D9-16DD-A642-4C9A876015DF}"/>
                        </a:ext>
                      </a:extLst>
                    </p:cNvPr>
                    <p:cNvCxnSpPr>
                      <a:cxnSpLocks/>
                    </p:cNvCxnSpPr>
                    <p:nvPr/>
                  </p:nvCxnSpPr>
                  <p:spPr>
                    <a:xfrm flipH="1">
                      <a:off x="9358260" y="3902511"/>
                      <a:ext cx="0" cy="120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666F5F-2466-88EA-47F4-F02B215F295A}"/>
                        </a:ext>
                      </a:extLst>
                    </p:cNvPr>
                    <p:cNvCxnSpPr>
                      <a:cxnSpLocks/>
                    </p:cNvCxnSpPr>
                    <p:nvPr/>
                  </p:nvCxnSpPr>
                  <p:spPr>
                    <a:xfrm rot="5400000" flipH="1" flipV="1">
                      <a:off x="8410617" y="3057719"/>
                      <a:ext cx="0" cy="1920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AC54355-EDA6-6074-AD70-6A2FE17AE8D0}"/>
                        </a:ext>
                      </a:extLst>
                    </p:cNvPr>
                    <p:cNvCxnSpPr>
                      <a:cxnSpLocks/>
                    </p:cNvCxnSpPr>
                    <p:nvPr/>
                  </p:nvCxnSpPr>
                  <p:spPr>
                    <a:xfrm flipH="1">
                      <a:off x="7455575" y="4002598"/>
                      <a:ext cx="3" cy="319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5" name="Straight Connector 54">
                  <a:extLst>
                    <a:ext uri="{FF2B5EF4-FFF2-40B4-BE49-F238E27FC236}">
                      <a16:creationId xmlns:a16="http://schemas.microsoft.com/office/drawing/2014/main" id="{45CD2AF2-93CF-5126-6D74-50D64B363F6D}"/>
                    </a:ext>
                  </a:extLst>
                </p:cNvPr>
                <p:cNvCxnSpPr>
                  <a:cxnSpLocks/>
                </p:cNvCxnSpPr>
                <p:nvPr/>
              </p:nvCxnSpPr>
              <p:spPr>
                <a:xfrm>
                  <a:off x="5688530" y="2877125"/>
                  <a:ext cx="2097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FDE67E0-50CA-A644-03FC-E7D987286B55}"/>
                    </a:ext>
                  </a:extLst>
                </p:cNvPr>
                <p:cNvCxnSpPr>
                  <a:cxnSpLocks/>
                </p:cNvCxnSpPr>
                <p:nvPr/>
              </p:nvCxnSpPr>
              <p:spPr>
                <a:xfrm>
                  <a:off x="5688530" y="6063772"/>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Arrow Connector 21">
              <a:extLst>
                <a:ext uri="{FF2B5EF4-FFF2-40B4-BE49-F238E27FC236}">
                  <a16:creationId xmlns:a16="http://schemas.microsoft.com/office/drawing/2014/main" id="{E564A8D3-C9B6-2644-EB78-AEF5CF893521}"/>
                </a:ext>
              </a:extLst>
            </p:cNvPr>
            <p:cNvCxnSpPr/>
            <p:nvPr/>
          </p:nvCxnSpPr>
          <p:spPr>
            <a:xfrm>
              <a:off x="5892800" y="4370177"/>
              <a:ext cx="82296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2B8E94F0-F9DD-3122-98B1-C868EC4C7AEB}"/>
              </a:ext>
            </a:extLst>
          </p:cNvPr>
          <p:cNvPicPr>
            <a:picLocks noChangeAspect="1"/>
          </p:cNvPicPr>
          <p:nvPr/>
        </p:nvPicPr>
        <p:blipFill>
          <a:blip r:embed="rId4"/>
          <a:stretch>
            <a:fillRect/>
          </a:stretch>
        </p:blipFill>
        <p:spPr>
          <a:xfrm>
            <a:off x="6143737" y="998998"/>
            <a:ext cx="5414467" cy="2445555"/>
          </a:xfrm>
          <a:prstGeom prst="rect">
            <a:avLst/>
          </a:prstGeom>
        </p:spPr>
      </p:pic>
      <p:sp>
        <p:nvSpPr>
          <p:cNvPr id="24" name="Rectangle: Rounded Corners 23">
            <a:extLst>
              <a:ext uri="{FF2B5EF4-FFF2-40B4-BE49-F238E27FC236}">
                <a16:creationId xmlns:a16="http://schemas.microsoft.com/office/drawing/2014/main" id="{0EEFBE03-68F3-8E59-1A4F-2656965748CB}"/>
              </a:ext>
            </a:extLst>
          </p:cNvPr>
          <p:cNvSpPr/>
          <p:nvPr/>
        </p:nvSpPr>
        <p:spPr>
          <a:xfrm>
            <a:off x="9740519" y="2593641"/>
            <a:ext cx="1790902" cy="939297"/>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tx1"/>
                </a:solidFill>
                <a:latin typeface="Georgia" panose="02040502050405020303" pitchFamily="18" charset="0"/>
              </a:rPr>
              <a:t>Mechanobiological FE model with in situ cells and its cellular microenvironment</a:t>
            </a:r>
          </a:p>
        </p:txBody>
      </p:sp>
    </p:spTree>
    <p:extLst>
      <p:ext uri="{BB962C8B-B14F-4D97-AF65-F5344CB8AC3E}">
        <p14:creationId xmlns:p14="http://schemas.microsoft.com/office/powerpoint/2010/main" val="853012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19250</TotalTime>
  <Words>1327</Words>
  <Application>Microsoft Office PowerPoint</Application>
  <PresentationFormat>Widescreen</PresentationFormat>
  <Paragraphs>126</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Saiful Islam</dc:creator>
  <cp:lastModifiedBy>Md Saiful Islam</cp:lastModifiedBy>
  <cp:revision>8</cp:revision>
  <dcterms:created xsi:type="dcterms:W3CDTF">2025-02-07T20:55:23Z</dcterms:created>
  <dcterms:modified xsi:type="dcterms:W3CDTF">2025-11-09T02:05:12Z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38202f9-8d41-4950-b014-f183e397b746_Enabled">
    <vt:lpwstr>true</vt:lpwstr>
  </property>
  <property fmtid="{D5CDD505-2E9C-101B-9397-08002B2CF9AE}" pid="3" name="MSIP_Label_638202f9-8d41-4950-b014-f183e397b746_SetDate">
    <vt:lpwstr>2025-02-07T20:55:23Z</vt:lpwstr>
  </property>
  <property fmtid="{D5CDD505-2E9C-101B-9397-08002B2CF9AE}" pid="4" name="MSIP_Label_638202f9-8d41-4950-b014-f183e397b746_Method">
    <vt:lpwstr>Standard</vt:lpwstr>
  </property>
  <property fmtid="{D5CDD505-2E9C-101B-9397-08002B2CF9AE}" pid="5" name="MSIP_Label_638202f9-8d41-4950-b014-f183e397b746_Name">
    <vt:lpwstr>defa4170-0d19-0005-0004-bc88714345d2</vt:lpwstr>
  </property>
  <property fmtid="{D5CDD505-2E9C-101B-9397-08002B2CF9AE}" pid="6" name="MSIP_Label_638202f9-8d41-4950-b014-f183e397b746_SiteId">
    <vt:lpwstr>13b3b0ce-cd75-49a4-bfea-0a03b01ff1ab</vt:lpwstr>
  </property>
  <property fmtid="{D5CDD505-2E9C-101B-9397-08002B2CF9AE}" pid="7" name="MSIP_Label_638202f9-8d41-4950-b014-f183e397b746_ActionId">
    <vt:lpwstr>efe0361c-e1da-46d9-a80a-cc5e66a928bb</vt:lpwstr>
  </property>
  <property fmtid="{D5CDD505-2E9C-101B-9397-08002B2CF9AE}" pid="8" name="MSIP_Label_638202f9-8d41-4950-b014-f183e397b746_ContentBits">
    <vt:lpwstr>0</vt:lpwstr>
  </property>
</Properties>
</file>